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22" r:id="rId2"/>
    <p:sldId id="259" r:id="rId3"/>
    <p:sldId id="321" r:id="rId4"/>
    <p:sldId id="323" r:id="rId5"/>
    <p:sldId id="329" r:id="rId6"/>
    <p:sldId id="324" r:id="rId7"/>
    <p:sldId id="327" r:id="rId8"/>
    <p:sldId id="330" r:id="rId9"/>
    <p:sldId id="328" r:id="rId10"/>
    <p:sldId id="334" r:id="rId11"/>
    <p:sldId id="335" r:id="rId12"/>
    <p:sldId id="333" r:id="rId13"/>
    <p:sldId id="331" r:id="rId14"/>
    <p:sldId id="297" r:id="rId15"/>
  </p:sldIdLst>
  <p:sldSz cx="9144000" cy="6858000" type="screen4x3"/>
  <p:notesSz cx="6858000" cy="9144000"/>
  <p:embeddedFontLst>
    <p:embeddedFont>
      <p:font typeface="Cambria" pitchFamily="18" charset="0"/>
      <p:regular r:id="rId18"/>
      <p:bold r:id="rId19"/>
      <p:italic r:id="rId20"/>
      <p:boldItalic r:id="rId21"/>
    </p:embeddedFont>
    <p:embeddedFont>
      <p:font typeface="Elephant" pitchFamily="18" charset="0"/>
      <p:regular r:id="rId22"/>
      <p:italic r:id="rId23"/>
    </p:embeddedFont>
    <p:embeddedFont>
      <p:font typeface="Calibri" pitchFamily="34" charset="0"/>
      <p:regular r:id="rId24"/>
      <p:bold r:id="rId25"/>
    </p:embeddedFont>
    <p:embeddedFont>
      <p:font typeface="Arial Rounded MT Bold" pitchFamily="34" charset="0"/>
      <p:regular r:id="rId26"/>
    </p:embeddedFont>
    <p:embeddedFont>
      <p:font typeface="Calibri Light" pitchFamily="34" charset="0"/>
      <p:regular r:id="rId27"/>
    </p:embeddedFont>
    <p:embeddedFont>
      <p:font typeface="Algerian" pitchFamily="82" charset="0"/>
      <p:regular r:id="rId28"/>
    </p:embeddedFont>
    <p:embeddedFont>
      <p:font typeface="Malgun Gothic" pitchFamily="34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BBD"/>
    <a:srgbClr val="FFFFFF"/>
    <a:srgbClr val="DDDDDD"/>
    <a:srgbClr val="0F6EE7"/>
    <a:srgbClr val="8FB51B"/>
    <a:srgbClr val="283436"/>
    <a:srgbClr val="16959B"/>
    <a:srgbClr val="A1D727"/>
    <a:srgbClr val="AA002C"/>
    <a:srgbClr val="D424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6614" autoAdjust="0"/>
  </p:normalViewPr>
  <p:slideViewPr>
    <p:cSldViewPr>
      <p:cViewPr>
        <p:scale>
          <a:sx n="102" d="100"/>
          <a:sy n="102" d="100"/>
        </p:scale>
        <p:origin x="-1157" y="6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A1CD82-3015-419E-B2FF-F98500132AA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ar-LB"/>
        </a:p>
      </dgm:t>
    </dgm:pt>
    <dgm:pt modelId="{966F0E7A-CE50-45AF-9386-5AC284D78BB5}">
      <dgm:prSet/>
      <dgm:spPr/>
      <dgm:t>
        <a:bodyPr/>
        <a:lstStyle/>
        <a:p>
          <a:pPr rtl="0"/>
          <a:r>
            <a:rPr lang="en-US" b="1" i="1" baseline="0" dirty="0" smtClean="0">
              <a:ln>
                <a:solidFill>
                  <a:srgbClr val="00BBBD"/>
                </a:solidFill>
              </a:ln>
              <a:solidFill>
                <a:srgbClr val="00BBBD"/>
              </a:solidFill>
            </a:rPr>
            <a:t>Precision:</a:t>
          </a:r>
        </a:p>
        <a:p>
          <a:pPr rtl="0"/>
          <a:r>
            <a:rPr lang="en-US" b="1" i="1" dirty="0" smtClean="0">
              <a:solidFill>
                <a:srgbClr val="00BBBD"/>
              </a:solidFill>
              <a:latin typeface="Cambria" pitchFamily="18" charset="0"/>
              <a:ea typeface="Cambria" pitchFamily="18" charset="0"/>
            </a:rPr>
            <a:t>0.9088235294117647 </a:t>
          </a:r>
          <a:endParaRPr lang="ar-LB" b="1" i="1" dirty="0">
            <a:ln>
              <a:solidFill>
                <a:srgbClr val="00BBBD"/>
              </a:solidFill>
            </a:ln>
            <a:solidFill>
              <a:srgbClr val="00BBBD"/>
            </a:solidFill>
            <a:latin typeface="Cambria" pitchFamily="18" charset="0"/>
            <a:ea typeface="Cambria" pitchFamily="18" charset="0"/>
          </a:endParaRPr>
        </a:p>
      </dgm:t>
    </dgm:pt>
    <dgm:pt modelId="{7F21D8EE-34DA-46AE-B3DE-302BEB4EF5FB}" type="parTrans" cxnId="{A9A57D1D-A606-48B2-9957-9D0B1742ED5A}">
      <dgm:prSet/>
      <dgm:spPr/>
      <dgm:t>
        <a:bodyPr/>
        <a:lstStyle/>
        <a:p>
          <a:pPr rtl="1"/>
          <a:endParaRPr lang="ar-LB"/>
        </a:p>
      </dgm:t>
    </dgm:pt>
    <dgm:pt modelId="{58AFA5F8-68F0-4690-AF30-219C9F8E85A8}" type="sibTrans" cxnId="{A9A57D1D-A606-48B2-9957-9D0B1742ED5A}">
      <dgm:prSet/>
      <dgm:spPr/>
      <dgm:t>
        <a:bodyPr/>
        <a:lstStyle/>
        <a:p>
          <a:pPr rtl="1"/>
          <a:endParaRPr lang="ar-LB"/>
        </a:p>
      </dgm:t>
    </dgm:pt>
    <dgm:pt modelId="{9125A1ED-3EFB-4854-949C-8A3A66ED580F}">
      <dgm:prSet custT="1"/>
      <dgm:spPr/>
      <dgm:t>
        <a:bodyPr/>
        <a:lstStyle/>
        <a:p>
          <a:pPr rtl="0"/>
          <a:r>
            <a:rPr lang="en-US" sz="2000" b="1" i="1" baseline="0" dirty="0" smtClean="0">
              <a:ln>
                <a:solidFill>
                  <a:srgbClr val="00BBBD"/>
                </a:solidFill>
              </a:ln>
              <a:solidFill>
                <a:srgbClr val="00BBBD"/>
              </a:solidFill>
            </a:rPr>
            <a:t>Recall: </a:t>
          </a:r>
          <a:r>
            <a:rPr lang="en-US" sz="2000" b="1" i="1" dirty="0" smtClean="0">
              <a:solidFill>
                <a:srgbClr val="00BBBD"/>
              </a:solidFill>
              <a:latin typeface="Cambria" pitchFamily="18" charset="0"/>
              <a:ea typeface="Cambria" pitchFamily="18" charset="0"/>
            </a:rPr>
            <a:t>0.8607242339832869 </a:t>
          </a:r>
          <a:endParaRPr lang="ar-LB" sz="2000" b="1" i="1" dirty="0">
            <a:ln>
              <a:solidFill>
                <a:srgbClr val="00BBBD"/>
              </a:solidFill>
            </a:ln>
            <a:solidFill>
              <a:srgbClr val="00BBBD"/>
            </a:solidFill>
            <a:latin typeface="Cambria" pitchFamily="18" charset="0"/>
            <a:ea typeface="Cambria" pitchFamily="18" charset="0"/>
          </a:endParaRPr>
        </a:p>
      </dgm:t>
    </dgm:pt>
    <dgm:pt modelId="{4BC936B1-862E-4FED-827D-B2803D33130D}" type="parTrans" cxnId="{DD1BD5B4-A674-481B-98B2-F09DECE08234}">
      <dgm:prSet/>
      <dgm:spPr/>
      <dgm:t>
        <a:bodyPr/>
        <a:lstStyle/>
        <a:p>
          <a:pPr rtl="1"/>
          <a:endParaRPr lang="ar-LB"/>
        </a:p>
      </dgm:t>
    </dgm:pt>
    <dgm:pt modelId="{CE22581A-3B0E-42AD-9893-D309AD76F6C9}" type="sibTrans" cxnId="{DD1BD5B4-A674-481B-98B2-F09DECE08234}">
      <dgm:prSet/>
      <dgm:spPr/>
      <dgm:t>
        <a:bodyPr/>
        <a:lstStyle/>
        <a:p>
          <a:pPr rtl="1"/>
          <a:endParaRPr lang="ar-LB"/>
        </a:p>
      </dgm:t>
    </dgm:pt>
    <dgm:pt modelId="{202BA7B0-2F98-46A8-B780-34CCA695049D}">
      <dgm:prSet/>
      <dgm:spPr/>
      <dgm:t>
        <a:bodyPr/>
        <a:lstStyle/>
        <a:p>
          <a:pPr rtl="0"/>
          <a:r>
            <a:rPr lang="en-US" b="1" i="1" baseline="0" dirty="0" smtClean="0">
              <a:ln>
                <a:solidFill>
                  <a:srgbClr val="00BBBD"/>
                </a:solidFill>
              </a:ln>
              <a:solidFill>
                <a:srgbClr val="00BBBD"/>
              </a:solidFill>
            </a:rPr>
            <a:t>F1Score: </a:t>
          </a:r>
          <a:r>
            <a:rPr lang="en-US" b="1" i="1" dirty="0" smtClean="0">
              <a:solidFill>
                <a:srgbClr val="00BBBD"/>
              </a:solidFill>
              <a:latin typeface="Cambria" pitchFamily="18" charset="0"/>
              <a:ea typeface="Cambria" pitchFamily="18" charset="0"/>
            </a:rPr>
            <a:t>0.8841201716738197</a:t>
          </a:r>
          <a:endParaRPr lang="ar-LB" b="1" i="1" dirty="0">
            <a:ln>
              <a:solidFill>
                <a:srgbClr val="00BBBD"/>
              </a:solidFill>
            </a:ln>
            <a:solidFill>
              <a:srgbClr val="00BBBD"/>
            </a:solidFill>
            <a:latin typeface="Cambria" pitchFamily="18" charset="0"/>
            <a:ea typeface="Cambria" pitchFamily="18" charset="0"/>
          </a:endParaRPr>
        </a:p>
      </dgm:t>
    </dgm:pt>
    <dgm:pt modelId="{5D2D3406-B65A-4061-952F-5B6866A9CC1D}" type="parTrans" cxnId="{352B94FE-A3F2-4D68-8911-9B12735BB575}">
      <dgm:prSet/>
      <dgm:spPr/>
      <dgm:t>
        <a:bodyPr/>
        <a:lstStyle/>
        <a:p>
          <a:pPr rtl="1"/>
          <a:endParaRPr lang="ar-LB"/>
        </a:p>
      </dgm:t>
    </dgm:pt>
    <dgm:pt modelId="{73E4FB1A-F426-4E78-96AB-4F381C561044}" type="sibTrans" cxnId="{352B94FE-A3F2-4D68-8911-9B12735BB575}">
      <dgm:prSet/>
      <dgm:spPr/>
      <dgm:t>
        <a:bodyPr/>
        <a:lstStyle/>
        <a:p>
          <a:pPr rtl="1"/>
          <a:endParaRPr lang="ar-LB"/>
        </a:p>
      </dgm:t>
    </dgm:pt>
    <dgm:pt modelId="{A45564E6-4A46-4DCB-915B-3B087CE367E3}">
      <dgm:prSet/>
      <dgm:spPr/>
      <dgm:t>
        <a:bodyPr/>
        <a:lstStyle/>
        <a:p>
          <a:pPr rtl="0"/>
          <a:r>
            <a:rPr lang="en-US" b="1" i="1" baseline="0" dirty="0" smtClean="0">
              <a:ln>
                <a:solidFill>
                  <a:srgbClr val="00BBBD"/>
                </a:solidFill>
              </a:ln>
              <a:solidFill>
                <a:srgbClr val="00BBBD"/>
              </a:solidFill>
            </a:rPr>
            <a:t>Accuracy of  Test: </a:t>
          </a:r>
          <a:r>
            <a:rPr lang="en-US" b="1" i="1" dirty="0" smtClean="0">
              <a:solidFill>
                <a:srgbClr val="00BBBD"/>
              </a:solidFill>
              <a:latin typeface="Cambria" pitchFamily="18" charset="0"/>
              <a:ea typeface="Cambria" pitchFamily="18" charset="0"/>
            </a:rPr>
            <a:t>0.8842857142857142</a:t>
          </a:r>
          <a:endParaRPr lang="ar-LB" b="1" i="1" dirty="0">
            <a:ln>
              <a:solidFill>
                <a:srgbClr val="00BBBD"/>
              </a:solidFill>
            </a:ln>
            <a:solidFill>
              <a:srgbClr val="00BBBD"/>
            </a:solidFill>
            <a:latin typeface="Cambria" pitchFamily="18" charset="0"/>
            <a:ea typeface="Cambria" pitchFamily="18" charset="0"/>
          </a:endParaRPr>
        </a:p>
      </dgm:t>
    </dgm:pt>
    <dgm:pt modelId="{45AFE952-6FEB-426A-B62B-08D0BBBAAF28}" type="parTrans" cxnId="{6632C413-021C-43CC-8E7E-C21D812E0692}">
      <dgm:prSet/>
      <dgm:spPr/>
      <dgm:t>
        <a:bodyPr/>
        <a:lstStyle/>
        <a:p>
          <a:pPr rtl="1"/>
          <a:endParaRPr lang="ar-LB"/>
        </a:p>
      </dgm:t>
    </dgm:pt>
    <dgm:pt modelId="{EC3AC64A-3F93-4C10-A101-ACFFA1E2D240}" type="sibTrans" cxnId="{6632C413-021C-43CC-8E7E-C21D812E0692}">
      <dgm:prSet/>
      <dgm:spPr/>
      <dgm:t>
        <a:bodyPr/>
        <a:lstStyle/>
        <a:p>
          <a:pPr rtl="1"/>
          <a:endParaRPr lang="ar-LB"/>
        </a:p>
      </dgm:t>
    </dgm:pt>
    <dgm:pt modelId="{3412B816-C7FE-48B0-B79E-C9400182756E}" type="pres">
      <dgm:prSet presAssocID="{DBA1CD82-3015-419E-B2FF-F98500132AA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rtl="1"/>
          <a:endParaRPr lang="ar-LB"/>
        </a:p>
      </dgm:t>
    </dgm:pt>
    <dgm:pt modelId="{A7B27A7C-C9F3-4C97-A541-4EF6E8C21BE2}" type="pres">
      <dgm:prSet presAssocID="{966F0E7A-CE50-45AF-9386-5AC284D78BB5}" presName="linNode" presStyleCnt="0"/>
      <dgm:spPr/>
    </dgm:pt>
    <dgm:pt modelId="{590D8ACE-725E-45B9-8657-045DDD567034}" type="pres">
      <dgm:prSet presAssocID="{966F0E7A-CE50-45AF-9386-5AC284D78BB5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ar-LB"/>
        </a:p>
      </dgm:t>
    </dgm:pt>
    <dgm:pt modelId="{A4EA81A8-BEBE-458C-AF66-2D2F47298B16}" type="pres">
      <dgm:prSet presAssocID="{58AFA5F8-68F0-4690-AF30-219C9F8E85A8}" presName="sp" presStyleCnt="0"/>
      <dgm:spPr/>
    </dgm:pt>
    <dgm:pt modelId="{F234E8F3-07D3-43C2-8CAD-AC8C9C20DC2D}" type="pres">
      <dgm:prSet presAssocID="{9125A1ED-3EFB-4854-949C-8A3A66ED580F}" presName="linNode" presStyleCnt="0"/>
      <dgm:spPr/>
    </dgm:pt>
    <dgm:pt modelId="{BBA15116-97A2-4E74-8CC7-60574648ACEA}" type="pres">
      <dgm:prSet presAssocID="{9125A1ED-3EFB-4854-949C-8A3A66ED580F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ar-LB"/>
        </a:p>
      </dgm:t>
    </dgm:pt>
    <dgm:pt modelId="{CC8236BF-E5CA-4187-AC6F-D680BF15EF20}" type="pres">
      <dgm:prSet presAssocID="{CE22581A-3B0E-42AD-9893-D309AD76F6C9}" presName="sp" presStyleCnt="0"/>
      <dgm:spPr/>
    </dgm:pt>
    <dgm:pt modelId="{E578E4D5-0F5A-4385-8087-32AA51048B34}" type="pres">
      <dgm:prSet presAssocID="{202BA7B0-2F98-46A8-B780-34CCA695049D}" presName="linNode" presStyleCnt="0"/>
      <dgm:spPr/>
    </dgm:pt>
    <dgm:pt modelId="{6061B413-7E49-455C-98EA-A141491D516B}" type="pres">
      <dgm:prSet presAssocID="{202BA7B0-2F98-46A8-B780-34CCA695049D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ar-LB"/>
        </a:p>
      </dgm:t>
    </dgm:pt>
    <dgm:pt modelId="{C9CC6B49-4A5B-4FD8-9591-AF21BAFF2CD7}" type="pres">
      <dgm:prSet presAssocID="{73E4FB1A-F426-4E78-96AB-4F381C561044}" presName="sp" presStyleCnt="0"/>
      <dgm:spPr/>
    </dgm:pt>
    <dgm:pt modelId="{FD5D58B8-ED63-451F-8EC0-9C11A1640A19}" type="pres">
      <dgm:prSet presAssocID="{A45564E6-4A46-4DCB-915B-3B087CE367E3}" presName="linNode" presStyleCnt="0"/>
      <dgm:spPr/>
    </dgm:pt>
    <dgm:pt modelId="{D89EF0B4-228B-45CC-815D-F9392B890B25}" type="pres">
      <dgm:prSet presAssocID="{A45564E6-4A46-4DCB-915B-3B087CE367E3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ar-LB"/>
        </a:p>
      </dgm:t>
    </dgm:pt>
  </dgm:ptLst>
  <dgm:cxnLst>
    <dgm:cxn modelId="{6632C413-021C-43CC-8E7E-C21D812E0692}" srcId="{DBA1CD82-3015-419E-B2FF-F98500132AA4}" destId="{A45564E6-4A46-4DCB-915B-3B087CE367E3}" srcOrd="3" destOrd="0" parTransId="{45AFE952-6FEB-426A-B62B-08D0BBBAAF28}" sibTransId="{EC3AC64A-3F93-4C10-A101-ACFFA1E2D240}"/>
    <dgm:cxn modelId="{352B94FE-A3F2-4D68-8911-9B12735BB575}" srcId="{DBA1CD82-3015-419E-B2FF-F98500132AA4}" destId="{202BA7B0-2F98-46A8-B780-34CCA695049D}" srcOrd="2" destOrd="0" parTransId="{5D2D3406-B65A-4061-952F-5B6866A9CC1D}" sibTransId="{73E4FB1A-F426-4E78-96AB-4F381C561044}"/>
    <dgm:cxn modelId="{25F3238D-338D-485F-86E5-E09323E4FCE8}" type="presOf" srcId="{A45564E6-4A46-4DCB-915B-3B087CE367E3}" destId="{D89EF0B4-228B-45CC-815D-F9392B890B25}" srcOrd="0" destOrd="0" presId="urn:microsoft.com/office/officeart/2005/8/layout/vList5"/>
    <dgm:cxn modelId="{EA535891-E3BB-4588-AFCB-6C6D41ECA58F}" type="presOf" srcId="{9125A1ED-3EFB-4854-949C-8A3A66ED580F}" destId="{BBA15116-97A2-4E74-8CC7-60574648ACEA}" srcOrd="0" destOrd="0" presId="urn:microsoft.com/office/officeart/2005/8/layout/vList5"/>
    <dgm:cxn modelId="{DD1BD5B4-A674-481B-98B2-F09DECE08234}" srcId="{DBA1CD82-3015-419E-B2FF-F98500132AA4}" destId="{9125A1ED-3EFB-4854-949C-8A3A66ED580F}" srcOrd="1" destOrd="0" parTransId="{4BC936B1-862E-4FED-827D-B2803D33130D}" sibTransId="{CE22581A-3B0E-42AD-9893-D309AD76F6C9}"/>
    <dgm:cxn modelId="{3E9750D2-3800-465F-B318-DF67ED75A125}" type="presOf" srcId="{966F0E7A-CE50-45AF-9386-5AC284D78BB5}" destId="{590D8ACE-725E-45B9-8657-045DDD567034}" srcOrd="0" destOrd="0" presId="urn:microsoft.com/office/officeart/2005/8/layout/vList5"/>
    <dgm:cxn modelId="{A9A57D1D-A606-48B2-9957-9D0B1742ED5A}" srcId="{DBA1CD82-3015-419E-B2FF-F98500132AA4}" destId="{966F0E7A-CE50-45AF-9386-5AC284D78BB5}" srcOrd="0" destOrd="0" parTransId="{7F21D8EE-34DA-46AE-B3DE-302BEB4EF5FB}" sibTransId="{58AFA5F8-68F0-4690-AF30-219C9F8E85A8}"/>
    <dgm:cxn modelId="{41C9647A-4883-49F6-9104-37DB878AC527}" type="presOf" srcId="{202BA7B0-2F98-46A8-B780-34CCA695049D}" destId="{6061B413-7E49-455C-98EA-A141491D516B}" srcOrd="0" destOrd="0" presId="urn:microsoft.com/office/officeart/2005/8/layout/vList5"/>
    <dgm:cxn modelId="{678850DD-5E97-468A-86E0-F292B2A64D6A}" type="presOf" srcId="{DBA1CD82-3015-419E-B2FF-F98500132AA4}" destId="{3412B816-C7FE-48B0-B79E-C9400182756E}" srcOrd="0" destOrd="0" presId="urn:microsoft.com/office/officeart/2005/8/layout/vList5"/>
    <dgm:cxn modelId="{49AFE9DF-A65D-4930-A8C4-AB255B6CF19B}" type="presParOf" srcId="{3412B816-C7FE-48B0-B79E-C9400182756E}" destId="{A7B27A7C-C9F3-4C97-A541-4EF6E8C21BE2}" srcOrd="0" destOrd="0" presId="urn:microsoft.com/office/officeart/2005/8/layout/vList5"/>
    <dgm:cxn modelId="{9CB735AD-81ED-481C-8BA4-602A3A7BC6FE}" type="presParOf" srcId="{A7B27A7C-C9F3-4C97-A541-4EF6E8C21BE2}" destId="{590D8ACE-725E-45B9-8657-045DDD567034}" srcOrd="0" destOrd="0" presId="urn:microsoft.com/office/officeart/2005/8/layout/vList5"/>
    <dgm:cxn modelId="{1EE7CCF7-E7BF-4994-9758-65BE5813FA93}" type="presParOf" srcId="{3412B816-C7FE-48B0-B79E-C9400182756E}" destId="{A4EA81A8-BEBE-458C-AF66-2D2F47298B16}" srcOrd="1" destOrd="0" presId="urn:microsoft.com/office/officeart/2005/8/layout/vList5"/>
    <dgm:cxn modelId="{48820C92-70C9-4F24-AE1E-7D810A7749EA}" type="presParOf" srcId="{3412B816-C7FE-48B0-B79E-C9400182756E}" destId="{F234E8F3-07D3-43C2-8CAD-AC8C9C20DC2D}" srcOrd="2" destOrd="0" presId="urn:microsoft.com/office/officeart/2005/8/layout/vList5"/>
    <dgm:cxn modelId="{D4180285-C8FA-4A71-8F1A-73BB6D478908}" type="presParOf" srcId="{F234E8F3-07D3-43C2-8CAD-AC8C9C20DC2D}" destId="{BBA15116-97A2-4E74-8CC7-60574648ACEA}" srcOrd="0" destOrd="0" presId="urn:microsoft.com/office/officeart/2005/8/layout/vList5"/>
    <dgm:cxn modelId="{C00721B4-4CAB-458F-B0B3-52B4210E018B}" type="presParOf" srcId="{3412B816-C7FE-48B0-B79E-C9400182756E}" destId="{CC8236BF-E5CA-4187-AC6F-D680BF15EF20}" srcOrd="3" destOrd="0" presId="urn:microsoft.com/office/officeart/2005/8/layout/vList5"/>
    <dgm:cxn modelId="{3079EA81-3FB4-44FD-B3BC-78A7562D6F0E}" type="presParOf" srcId="{3412B816-C7FE-48B0-B79E-C9400182756E}" destId="{E578E4D5-0F5A-4385-8087-32AA51048B34}" srcOrd="4" destOrd="0" presId="urn:microsoft.com/office/officeart/2005/8/layout/vList5"/>
    <dgm:cxn modelId="{1963A35E-E03C-4720-9FCC-9217F7D05084}" type="presParOf" srcId="{E578E4D5-0F5A-4385-8087-32AA51048B34}" destId="{6061B413-7E49-455C-98EA-A141491D516B}" srcOrd="0" destOrd="0" presId="urn:microsoft.com/office/officeart/2005/8/layout/vList5"/>
    <dgm:cxn modelId="{12DA397A-EA87-4572-8598-A30F851BF5ED}" type="presParOf" srcId="{3412B816-C7FE-48B0-B79E-C9400182756E}" destId="{C9CC6B49-4A5B-4FD8-9591-AF21BAFF2CD7}" srcOrd="5" destOrd="0" presId="urn:microsoft.com/office/officeart/2005/8/layout/vList5"/>
    <dgm:cxn modelId="{B9AD5019-ACE8-4A10-94D2-A82E64718173}" type="presParOf" srcId="{3412B816-C7FE-48B0-B79E-C9400182756E}" destId="{FD5D58B8-ED63-451F-8EC0-9C11A1640A19}" srcOrd="6" destOrd="0" presId="urn:microsoft.com/office/officeart/2005/8/layout/vList5"/>
    <dgm:cxn modelId="{520DADD5-FE7A-4A8C-8A21-BDB2960FF18A}" type="presParOf" srcId="{FD5D58B8-ED63-451F-8EC0-9C11A1640A19}" destId="{D89EF0B4-228B-45CC-815D-F9392B890B25}" srcOrd="0" destOrd="0" presId="urn:microsoft.com/office/officeart/2005/8/layout/vList5"/>
  </dgm:cxnLst>
  <dgm:bg/>
  <dgm:whole>
    <a:ln>
      <a:solidFill>
        <a:srgbClr val="FFFFFF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D8ACE-725E-45B9-8657-045DDD567034}">
      <dsp:nvSpPr>
        <dsp:cNvPr id="0" name=""/>
        <dsp:cNvSpPr/>
      </dsp:nvSpPr>
      <dsp:spPr>
        <a:xfrm>
          <a:off x="2719022" y="2532"/>
          <a:ext cx="3058899" cy="1218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baseline="0" dirty="0" smtClean="0">
              <a:ln>
                <a:solidFill>
                  <a:srgbClr val="00BBBD"/>
                </a:solidFill>
              </a:ln>
              <a:solidFill>
                <a:srgbClr val="00BBBD"/>
              </a:solidFill>
            </a:rPr>
            <a:t>Precision:</a:t>
          </a:r>
        </a:p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>
              <a:solidFill>
                <a:srgbClr val="00BBBD"/>
              </a:solidFill>
              <a:latin typeface="Cambria" pitchFamily="18" charset="0"/>
              <a:ea typeface="Cambria" pitchFamily="18" charset="0"/>
            </a:rPr>
            <a:t>0.9088235294117647 </a:t>
          </a:r>
          <a:endParaRPr lang="ar-LB" sz="2000" b="1" i="1" kern="1200" dirty="0">
            <a:ln>
              <a:solidFill>
                <a:srgbClr val="00BBBD"/>
              </a:solidFill>
            </a:ln>
            <a:solidFill>
              <a:srgbClr val="00BBBD"/>
            </a:solidFill>
            <a:latin typeface="Cambria" pitchFamily="18" charset="0"/>
            <a:ea typeface="Cambria" pitchFamily="18" charset="0"/>
          </a:endParaRPr>
        </a:p>
      </dsp:txBody>
      <dsp:txXfrm>
        <a:off x="2778488" y="61998"/>
        <a:ext cx="2939967" cy="1099231"/>
      </dsp:txXfrm>
    </dsp:sp>
    <dsp:sp modelId="{BBA15116-97A2-4E74-8CC7-60574648ACEA}">
      <dsp:nvSpPr>
        <dsp:cNvPr id="0" name=""/>
        <dsp:cNvSpPr/>
      </dsp:nvSpPr>
      <dsp:spPr>
        <a:xfrm>
          <a:off x="2719022" y="1281604"/>
          <a:ext cx="3058899" cy="1218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baseline="0" dirty="0" smtClean="0">
              <a:ln>
                <a:solidFill>
                  <a:srgbClr val="00BBBD"/>
                </a:solidFill>
              </a:ln>
              <a:solidFill>
                <a:srgbClr val="00BBBD"/>
              </a:solidFill>
            </a:rPr>
            <a:t>Recall: </a:t>
          </a:r>
          <a:r>
            <a:rPr lang="en-US" sz="2000" b="1" i="1" kern="1200" dirty="0" smtClean="0">
              <a:solidFill>
                <a:srgbClr val="00BBBD"/>
              </a:solidFill>
              <a:latin typeface="Cambria" pitchFamily="18" charset="0"/>
              <a:ea typeface="Cambria" pitchFamily="18" charset="0"/>
            </a:rPr>
            <a:t>0.8607242339832869 </a:t>
          </a:r>
          <a:endParaRPr lang="ar-LB" sz="2000" b="1" i="1" kern="1200" dirty="0">
            <a:ln>
              <a:solidFill>
                <a:srgbClr val="00BBBD"/>
              </a:solidFill>
            </a:ln>
            <a:solidFill>
              <a:srgbClr val="00BBBD"/>
            </a:solidFill>
            <a:latin typeface="Cambria" pitchFamily="18" charset="0"/>
            <a:ea typeface="Cambria" pitchFamily="18" charset="0"/>
          </a:endParaRPr>
        </a:p>
      </dsp:txBody>
      <dsp:txXfrm>
        <a:off x="2778488" y="1341070"/>
        <a:ext cx="2939967" cy="1099231"/>
      </dsp:txXfrm>
    </dsp:sp>
    <dsp:sp modelId="{6061B413-7E49-455C-98EA-A141491D516B}">
      <dsp:nvSpPr>
        <dsp:cNvPr id="0" name=""/>
        <dsp:cNvSpPr/>
      </dsp:nvSpPr>
      <dsp:spPr>
        <a:xfrm>
          <a:off x="2719022" y="2560676"/>
          <a:ext cx="3058899" cy="1218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baseline="0" dirty="0" smtClean="0">
              <a:ln>
                <a:solidFill>
                  <a:srgbClr val="00BBBD"/>
                </a:solidFill>
              </a:ln>
              <a:solidFill>
                <a:srgbClr val="00BBBD"/>
              </a:solidFill>
            </a:rPr>
            <a:t>F1Score: </a:t>
          </a:r>
          <a:r>
            <a:rPr lang="en-US" sz="2000" b="1" i="1" kern="1200" dirty="0" smtClean="0">
              <a:solidFill>
                <a:srgbClr val="00BBBD"/>
              </a:solidFill>
              <a:latin typeface="Cambria" pitchFamily="18" charset="0"/>
              <a:ea typeface="Cambria" pitchFamily="18" charset="0"/>
            </a:rPr>
            <a:t>0.8841201716738197</a:t>
          </a:r>
          <a:endParaRPr lang="ar-LB" sz="2000" b="1" i="1" kern="1200" dirty="0">
            <a:ln>
              <a:solidFill>
                <a:srgbClr val="00BBBD"/>
              </a:solidFill>
            </a:ln>
            <a:solidFill>
              <a:srgbClr val="00BBBD"/>
            </a:solidFill>
            <a:latin typeface="Cambria" pitchFamily="18" charset="0"/>
            <a:ea typeface="Cambria" pitchFamily="18" charset="0"/>
          </a:endParaRPr>
        </a:p>
      </dsp:txBody>
      <dsp:txXfrm>
        <a:off x="2778488" y="2620142"/>
        <a:ext cx="2939967" cy="1099231"/>
      </dsp:txXfrm>
    </dsp:sp>
    <dsp:sp modelId="{D89EF0B4-228B-45CC-815D-F9392B890B25}">
      <dsp:nvSpPr>
        <dsp:cNvPr id="0" name=""/>
        <dsp:cNvSpPr/>
      </dsp:nvSpPr>
      <dsp:spPr>
        <a:xfrm>
          <a:off x="2719022" y="3839748"/>
          <a:ext cx="3058899" cy="1218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baseline="0" dirty="0" smtClean="0">
              <a:ln>
                <a:solidFill>
                  <a:srgbClr val="00BBBD"/>
                </a:solidFill>
              </a:ln>
              <a:solidFill>
                <a:srgbClr val="00BBBD"/>
              </a:solidFill>
            </a:rPr>
            <a:t>Accuracy of  Test: </a:t>
          </a:r>
          <a:r>
            <a:rPr lang="en-US" sz="2000" b="1" i="1" kern="1200" dirty="0" smtClean="0">
              <a:solidFill>
                <a:srgbClr val="00BBBD"/>
              </a:solidFill>
              <a:latin typeface="Cambria" pitchFamily="18" charset="0"/>
              <a:ea typeface="Cambria" pitchFamily="18" charset="0"/>
            </a:rPr>
            <a:t>0.8842857142857142</a:t>
          </a:r>
          <a:endParaRPr lang="ar-LB" sz="2000" b="1" i="1" kern="1200" dirty="0">
            <a:ln>
              <a:solidFill>
                <a:srgbClr val="00BBBD"/>
              </a:solidFill>
            </a:ln>
            <a:solidFill>
              <a:srgbClr val="00BBBD"/>
            </a:solidFill>
            <a:latin typeface="Cambria" pitchFamily="18" charset="0"/>
            <a:ea typeface="Cambria" pitchFamily="18" charset="0"/>
          </a:endParaRPr>
        </a:p>
      </dsp:txBody>
      <dsp:txXfrm>
        <a:off x="2778488" y="3899214"/>
        <a:ext cx="2939967" cy="1099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6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753433" y="2204864"/>
            <a:ext cx="4923024" cy="208823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92D050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6795765D-89FB-4494-8773-D601B43C8270}"/>
              </a:ext>
            </a:extLst>
          </p:cNvPr>
          <p:cNvCxnSpPr/>
          <p:nvPr userDrawn="1"/>
        </p:nvCxnSpPr>
        <p:spPr>
          <a:xfrm>
            <a:off x="4788024" y="4042558"/>
            <a:ext cx="2952328" cy="0"/>
          </a:xfrm>
          <a:prstGeom prst="line">
            <a:avLst/>
          </a:prstGeom>
          <a:ln w="19050">
            <a:solidFill>
              <a:srgbClr val="8FB5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2447645-D804-4B35-AA16-554C4A29C5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473810"/>
            <a:ext cx="1231290" cy="10910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21818" y="116632"/>
            <a:ext cx="723455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16959B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16959B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16959B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16959B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16959B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14566" y="183820"/>
            <a:ext cx="8105906" cy="7249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4211960" y="2045742"/>
            <a:ext cx="3816424" cy="235099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8FB51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2206874_Predicting_Systolic_Blood_Pressure_Using_Machine_Learning" TargetMode="External"/><Relationship Id="rId2" Type="http://schemas.openxmlformats.org/officeDocument/2006/relationships/hyperlink" Target="https://onlinelibrary.wiley.com/doi/epdf/10.1111/jch.13700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1" i="1" dirty="0" smtClean="0">
                <a:solidFill>
                  <a:schemeClr val="bg1"/>
                </a:solidFill>
                <a:latin typeface="Arial Rounded MT Bold" pitchFamily="34" charset="0"/>
              </a:rPr>
              <a:t>Blood Pressure</a:t>
            </a:r>
            <a:br>
              <a:rPr lang="en-US" sz="4400" b="1" i="1" dirty="0" smtClean="0">
                <a:solidFill>
                  <a:schemeClr val="bg1"/>
                </a:solidFill>
                <a:latin typeface="Arial Rounded MT Bold" pitchFamily="34" charset="0"/>
              </a:rPr>
            </a:br>
            <a:r>
              <a:rPr lang="en-US" sz="4400" b="1" i="1" dirty="0" smtClean="0">
                <a:solidFill>
                  <a:schemeClr val="bg1"/>
                </a:solidFill>
                <a:latin typeface="Arial Rounded MT Bold" pitchFamily="34" charset="0"/>
              </a:rPr>
              <a:t> Detection</a:t>
            </a:r>
            <a:endParaRPr lang="ar-LB" sz="4400" b="1" i="1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400" dirty="0" smtClean="0">
                <a:latin typeface="Cambria" pitchFamily="18" charset="0"/>
                <a:ea typeface="Cambria" pitchFamily="18" charset="0"/>
              </a:rPr>
              <a:t/>
            </a:r>
            <a:br>
              <a:rPr lang="en-US" sz="2400" dirty="0" smtClean="0">
                <a:latin typeface="Cambria" pitchFamily="18" charset="0"/>
                <a:ea typeface="Cambria" pitchFamily="18" charset="0"/>
              </a:rPr>
            </a:br>
            <a:r>
              <a:rPr lang="en-US" sz="2400" dirty="0" smtClean="0">
                <a:latin typeface="Cambria" pitchFamily="18" charset="0"/>
                <a:ea typeface="Cambria" pitchFamily="18" charset="0"/>
              </a:rPr>
              <a:t>Results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/>
            </a:r>
            <a:br>
              <a:rPr lang="en-US" sz="2400" dirty="0">
                <a:latin typeface="Cambria" pitchFamily="18" charset="0"/>
                <a:ea typeface="Cambria" pitchFamily="18" charset="0"/>
              </a:rPr>
            </a:br>
            <a:endParaRPr lang="ar-LB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1412776"/>
            <a:ext cx="874846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i="1" dirty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After Doing Classification Algorithms  We Found that Gradient Boosting</a:t>
            </a:r>
          </a:p>
          <a:p>
            <a:pPr algn="ctr"/>
            <a:r>
              <a:rPr lang="en-US" b="1" i="1" dirty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 Algorithm is the </a:t>
            </a:r>
            <a:r>
              <a:rPr lang="en-US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best  so we test it .</a:t>
            </a:r>
            <a:endParaRPr lang="en-GB" b="1" i="1" dirty="0">
              <a:solidFill>
                <a:srgbClr val="00BBBD"/>
              </a:solidFill>
              <a:latin typeface="Cambria" pitchFamily="18" charset="0"/>
              <a:ea typeface="Cambria" pitchFamily="18" charset="0"/>
            </a:endParaRPr>
          </a:p>
          <a:p>
            <a:endParaRPr lang="ar-L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LB"/>
          </a:p>
        </p:txBody>
      </p:sp>
      <p:pic>
        <p:nvPicPr>
          <p:cNvPr id="2050" name="Picture 2" descr="C:\Users\dream\Desktop\f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22" y="2492896"/>
            <a:ext cx="78105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4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400" dirty="0" smtClean="0">
                <a:latin typeface="Cambria" pitchFamily="18" charset="0"/>
                <a:ea typeface="Cambria" pitchFamily="18" charset="0"/>
              </a:rPr>
              <a:t/>
            </a:r>
            <a:br>
              <a:rPr lang="en-US" sz="2400" dirty="0" smtClean="0">
                <a:latin typeface="Cambria" pitchFamily="18" charset="0"/>
                <a:ea typeface="Cambria" pitchFamily="18" charset="0"/>
              </a:rPr>
            </a:br>
            <a:r>
              <a:rPr lang="en-US" sz="2400" dirty="0" smtClean="0">
                <a:latin typeface="Cambria" pitchFamily="18" charset="0"/>
                <a:ea typeface="Cambria" pitchFamily="18" charset="0"/>
              </a:rPr>
              <a:t>Results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/>
            </a:r>
            <a:br>
              <a:rPr lang="en-US" sz="2400" dirty="0">
                <a:latin typeface="Cambria" pitchFamily="18" charset="0"/>
                <a:ea typeface="Cambria" pitchFamily="18" charset="0"/>
              </a:rPr>
            </a:br>
            <a:endParaRPr lang="ar-LB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4304036"/>
              </p:ext>
            </p:extLst>
          </p:nvPr>
        </p:nvGraphicFramePr>
        <p:xfrm>
          <a:off x="323528" y="1176867"/>
          <a:ext cx="8496944" cy="5060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099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800" dirty="0" smtClean="0">
                <a:latin typeface="Cambria" pitchFamily="18" charset="0"/>
                <a:ea typeface="Cambria" pitchFamily="18" charset="0"/>
              </a:rPr>
              <a:t/>
            </a:r>
            <a:br>
              <a:rPr lang="en-US" sz="2800" dirty="0" smtClean="0">
                <a:latin typeface="Cambria" pitchFamily="18" charset="0"/>
                <a:ea typeface="Cambria" pitchFamily="18" charset="0"/>
              </a:rPr>
            </a:br>
            <a:r>
              <a:rPr lang="en-US" sz="2800" dirty="0" smtClean="0">
                <a:latin typeface="Cambria" pitchFamily="18" charset="0"/>
                <a:ea typeface="Cambria" pitchFamily="18" charset="0"/>
              </a:rPr>
              <a:t>Conclusion</a:t>
            </a:r>
            <a:r>
              <a:rPr lang="en-US" sz="2800" dirty="0">
                <a:latin typeface="Cambria" pitchFamily="18" charset="0"/>
                <a:ea typeface="Cambria" pitchFamily="18" charset="0"/>
              </a:rPr>
              <a:t/>
            </a:r>
            <a:br>
              <a:rPr lang="en-US" sz="2800" dirty="0">
                <a:latin typeface="Cambria" pitchFamily="18" charset="0"/>
                <a:ea typeface="Cambria" pitchFamily="18" charset="0"/>
              </a:rPr>
            </a:br>
            <a:endParaRPr lang="ar-L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b="1" dirty="0">
                <a:latin typeface="Cambria" pitchFamily="18" charset="0"/>
                <a:ea typeface="Cambria" pitchFamily="18" charset="0"/>
              </a:rPr>
              <a:t>No one can deny that high blood pressure is one of the chronic diseases of this age</a:t>
            </a:r>
            <a:r>
              <a:rPr lang="en-US" b="1" dirty="0" smtClean="0">
                <a:latin typeface="Cambria" pitchFamily="18" charset="0"/>
                <a:ea typeface="Cambria" pitchFamily="18" charset="0"/>
              </a:rPr>
              <a:t>.</a:t>
            </a:r>
          </a:p>
          <a:p>
            <a:endParaRPr lang="en-US" b="1" dirty="0">
              <a:latin typeface="Cambria" pitchFamily="18" charset="0"/>
              <a:ea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Therefore, it was necessary to </a:t>
            </a:r>
            <a:r>
              <a:rPr lang="en-US" b="1" dirty="0" smtClean="0">
                <a:latin typeface="Cambria" pitchFamily="18" charset="0"/>
                <a:ea typeface="Cambria" pitchFamily="18" charset="0"/>
              </a:rPr>
              <a:t> machine learning a 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role in contributing to the solution </a:t>
            </a:r>
            <a:endParaRPr lang="en-US" b="1" dirty="0" smtClean="0">
              <a:latin typeface="Cambria" pitchFamily="18" charset="0"/>
              <a:ea typeface="Cambria" pitchFamily="18" charset="0"/>
            </a:endParaRPr>
          </a:p>
          <a:p>
            <a:pPr marL="0" indent="0"/>
            <a:r>
              <a:rPr lang="en-US" b="1" dirty="0" smtClean="0">
                <a:latin typeface="Cambria" pitchFamily="18" charset="0"/>
                <a:ea typeface="Cambria" pitchFamily="18" charset="0"/>
              </a:rPr>
              <a:t>         and 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discovery of this disease of </a:t>
            </a:r>
            <a:r>
              <a:rPr lang="en-US" b="1" dirty="0" smtClean="0">
                <a:latin typeface="Cambria" pitchFamily="18" charset="0"/>
                <a:ea typeface="Cambria" pitchFamily="18" charset="0"/>
              </a:rPr>
              <a:t>time.</a:t>
            </a:r>
          </a:p>
          <a:p>
            <a:endParaRPr lang="en-US" b="1" dirty="0">
              <a:latin typeface="Cambria" pitchFamily="18" charset="0"/>
              <a:ea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There are many and many researches in the machine learning </a:t>
            </a:r>
            <a:r>
              <a:rPr lang="en-US" b="1" dirty="0" smtClean="0">
                <a:latin typeface="Cambria" pitchFamily="18" charset="0"/>
                <a:ea typeface="Cambria" pitchFamily="18" charset="0"/>
              </a:rPr>
              <a:t>that 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contribute to the </a:t>
            </a:r>
            <a:endParaRPr lang="en-US" b="1" dirty="0" smtClean="0">
              <a:latin typeface="Cambria" pitchFamily="18" charset="0"/>
              <a:ea typeface="Cambria" pitchFamily="18" charset="0"/>
            </a:endParaRPr>
          </a:p>
          <a:p>
            <a:pPr marL="0" indent="0"/>
            <a:r>
              <a:rPr lang="en-US" b="1" dirty="0" smtClean="0">
                <a:latin typeface="Cambria" pitchFamily="18" charset="0"/>
                <a:ea typeface="Cambria" pitchFamily="18" charset="0"/>
              </a:rPr>
              <a:t>         treatment 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of this disease. </a:t>
            </a:r>
            <a:endParaRPr lang="en-US" b="1" dirty="0" smtClean="0">
              <a:latin typeface="Cambria" pitchFamily="18" charset="0"/>
              <a:ea typeface="Cambria" pitchFamily="18" charset="0"/>
            </a:endParaRPr>
          </a:p>
          <a:p>
            <a:endParaRPr lang="en-US" b="1" dirty="0">
              <a:latin typeface="Cambria" pitchFamily="18" charset="0"/>
              <a:ea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 smtClean="0">
                <a:latin typeface="Cambria" pitchFamily="18" charset="0"/>
                <a:ea typeface="Cambria" pitchFamily="18" charset="0"/>
              </a:rPr>
              <a:t>No 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one denies that machine learning </a:t>
            </a:r>
            <a:r>
              <a:rPr lang="en-US" b="1" dirty="0" smtClean="0">
                <a:latin typeface="Cambria" pitchFamily="18" charset="0"/>
                <a:ea typeface="Cambria" pitchFamily="18" charset="0"/>
              </a:rPr>
              <a:t>and 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medicine are two sides of the same coin.</a:t>
            </a:r>
            <a:endParaRPr lang="ar-LB" b="1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09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>
                <a:latin typeface="Cambria" pitchFamily="18" charset="0"/>
                <a:ea typeface="Cambria" pitchFamily="18" charset="0"/>
              </a:rPr>
              <a:t>References</a:t>
            </a:r>
            <a:endParaRPr lang="ar-L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onlinelibrary.wiley.com/doi/epdf/10.1111/jch.13700</a:t>
            </a:r>
            <a:endParaRPr lang="en-GB" dirty="0" smtClean="0"/>
          </a:p>
          <a:p>
            <a:pPr>
              <a:buFont typeface="Arial" pitchFamily="34" charset="0"/>
              <a:buChar char="•"/>
            </a:pPr>
            <a:endParaRPr lang="en-GB" dirty="0"/>
          </a:p>
          <a:p>
            <a:pPr>
              <a:buFont typeface="Arial" pitchFamily="34" charset="0"/>
              <a:buChar char="•"/>
            </a:pPr>
            <a:endParaRPr lang="en-GB" dirty="0" smtClean="0"/>
          </a:p>
          <a:p>
            <a:pPr>
              <a:buFont typeface="Arial" pitchFamily="34" charset="0"/>
              <a:buChar char="•"/>
            </a:pP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www.researchgate.net/publication/282206874_Predicting_Systolic_Blood_Pressure_Using_Machine_Learning</a:t>
            </a:r>
            <a:endParaRPr lang="en-GB" dirty="0" smtClean="0"/>
          </a:p>
          <a:p>
            <a:pPr>
              <a:buFont typeface="Arial" pitchFamily="34" charset="0"/>
              <a:buChar char="•"/>
            </a:pPr>
            <a:endParaRPr lang="en-GB" dirty="0"/>
          </a:p>
          <a:p>
            <a:pPr>
              <a:buFont typeface="Arial" pitchFamily="34" charset="0"/>
              <a:buChar char="•"/>
            </a:pPr>
            <a:endParaRPr lang="ar-LB" dirty="0"/>
          </a:p>
          <a:p>
            <a:pPr>
              <a:buFont typeface="Arial" pitchFamily="34" charset="0"/>
              <a:buChar char="•"/>
            </a:pPr>
            <a:endParaRPr lang="ar-LB" dirty="0"/>
          </a:p>
          <a:p>
            <a:endParaRPr lang="ar-LB" dirty="0"/>
          </a:p>
        </p:txBody>
      </p:sp>
    </p:spTree>
    <p:extLst>
      <p:ext uri="{BB962C8B-B14F-4D97-AF65-F5344CB8AC3E}">
        <p14:creationId xmlns:p14="http://schemas.microsoft.com/office/powerpoint/2010/main" val="11795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4139952" y="1628800"/>
            <a:ext cx="3888432" cy="2376264"/>
          </a:xfrm>
        </p:spPr>
        <p:txBody>
          <a:bodyPr/>
          <a:lstStyle/>
          <a:p>
            <a:pPr algn="l"/>
            <a:r>
              <a:rPr lang="en-US" altLang="ko-KR" i="1" dirty="0" smtClean="0">
                <a:solidFill>
                  <a:schemeClr val="bg1"/>
                </a:solidFill>
                <a:latin typeface="Arial Rounded MT Bold" pitchFamily="34" charset="0"/>
              </a:rPr>
              <a:t>THANK YOU</a:t>
            </a:r>
            <a:endParaRPr lang="ko-KR" altLang="en-US" i="1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915366"/>
            <a:ext cx="1231290" cy="10910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573" y="485595"/>
            <a:ext cx="1231290" cy="10910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67944" y="836712"/>
            <a:ext cx="5076056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lgerian" pitchFamily="82" charset="0"/>
              </a:rPr>
              <a:t>                Table of Contents</a:t>
            </a:r>
          </a:p>
          <a:p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What is blood pressure?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Ways to Measure Blood Pressure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Dataset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Methods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Results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Conclusion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References</a:t>
            </a:r>
          </a:p>
          <a:p>
            <a:pPr marL="285750" indent="-285750">
              <a:buFont typeface="Wingdings" pitchFamily="2" charset="2"/>
              <a:buChar char="q"/>
            </a:pPr>
            <a:endParaRPr lang="ar-L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79512" y="1196752"/>
            <a:ext cx="8856984" cy="4841392"/>
          </a:xfrm>
        </p:spPr>
        <p:txBody>
          <a:bodyPr>
            <a:normAutofit fontScale="85000" lnSpcReduction="20000"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800" b="1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en-US" altLang="en-US" sz="1800" b="1" dirty="0">
                <a:latin typeface="Cambria" pitchFamily="18" charset="0"/>
                <a:ea typeface="Cambria" pitchFamily="18" charset="0"/>
              </a:rPr>
              <a:t>blood pressure (BP) is a major risk factor for cardiovascular </a:t>
            </a:r>
            <a:r>
              <a:rPr lang="en-US" altLang="en-US" sz="1800" b="1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en-US" altLang="en-US" sz="1800" b="1" dirty="0">
                <a:latin typeface="Cambria" pitchFamily="18" charset="0"/>
                <a:ea typeface="Cambria" pitchFamily="18" charset="0"/>
              </a:rPr>
              <a:t>diseases (CVD).</a:t>
            </a:r>
          </a:p>
          <a:p>
            <a:pPr>
              <a:buFont typeface="Arial" pitchFamily="34" charset="0"/>
              <a:buChar char="•"/>
            </a:pPr>
            <a:endParaRPr lang="en-US" altLang="en-US" sz="1800" b="1" dirty="0">
              <a:latin typeface="Cambria" pitchFamily="18" charset="0"/>
              <a:ea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en-US" sz="1800" b="1" dirty="0" smtClean="0">
                <a:latin typeface="Cambria" pitchFamily="18" charset="0"/>
                <a:ea typeface="Cambria" pitchFamily="18" charset="0"/>
              </a:rPr>
              <a:t>ML </a:t>
            </a:r>
            <a:r>
              <a:rPr lang="en-US" altLang="en-US" sz="1800" b="1" dirty="0">
                <a:latin typeface="Cambria" pitchFamily="18" charset="0"/>
                <a:ea typeface="Cambria" pitchFamily="18" charset="0"/>
              </a:rPr>
              <a:t>and AI have also been employed in clinical research </a:t>
            </a:r>
            <a:r>
              <a:rPr lang="en-US" altLang="en-US" sz="1800" b="1" dirty="0" smtClean="0">
                <a:latin typeface="Cambria" pitchFamily="18" charset="0"/>
                <a:ea typeface="Cambria" pitchFamily="18" charset="0"/>
              </a:rPr>
              <a:t>studies </a:t>
            </a:r>
            <a:r>
              <a:rPr lang="en-US" altLang="en-US" sz="1800" b="1" dirty="0">
                <a:latin typeface="Cambria" pitchFamily="18" charset="0"/>
                <a:ea typeface="Cambria" pitchFamily="18" charset="0"/>
              </a:rPr>
              <a:t>on BP</a:t>
            </a:r>
            <a:r>
              <a:rPr lang="en-US" altLang="en-US" sz="1800" b="1" dirty="0" smtClean="0">
                <a:latin typeface="Cambria" pitchFamily="18" charset="0"/>
                <a:ea typeface="Cambria" pitchFamily="18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en-US" sz="1800" b="1" dirty="0">
              <a:latin typeface="Cambria" pitchFamily="18" charset="0"/>
              <a:ea typeface="Cambria" pitchFamily="18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800" b="1" dirty="0" smtClean="0">
                <a:latin typeface="Cambria" pitchFamily="18" charset="0"/>
                <a:ea typeface="Cambria" pitchFamily="18" charset="0"/>
              </a:rPr>
              <a:t>Our study based on machine learning technique, </a:t>
            </a:r>
            <a:r>
              <a:rPr lang="en-US" altLang="en-US" sz="1800" b="1" dirty="0">
                <a:latin typeface="Cambria" pitchFamily="18" charset="0"/>
                <a:ea typeface="Cambria" pitchFamily="18" charset="0"/>
              </a:rPr>
              <a:t>is investigated to predict the </a:t>
            </a:r>
            <a:endParaRPr lang="en-US" altLang="en-US" sz="18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lnSpc>
                <a:spcPct val="150000"/>
              </a:lnSpc>
            </a:pPr>
            <a:r>
              <a:rPr lang="en-US" altLang="en-US" sz="1800" b="1" dirty="0" smtClean="0">
                <a:latin typeface="Cambria" pitchFamily="18" charset="0"/>
                <a:ea typeface="Cambria" pitchFamily="18" charset="0"/>
              </a:rPr>
              <a:t>      systolic blood pressure by </a:t>
            </a:r>
            <a:r>
              <a:rPr lang="en-US" altLang="en-US" sz="1800" b="1" dirty="0">
                <a:latin typeface="Cambria" pitchFamily="18" charset="0"/>
                <a:ea typeface="Cambria" pitchFamily="18" charset="0"/>
              </a:rPr>
              <a:t>correlated variables (Level of  Hemoglobin, Genetic </a:t>
            </a:r>
          </a:p>
          <a:p>
            <a:pPr marL="0" indent="0">
              <a:lnSpc>
                <a:spcPct val="150000"/>
              </a:lnSpc>
            </a:pPr>
            <a:r>
              <a:rPr lang="en-US" altLang="en-US" sz="1800" b="1" dirty="0" smtClean="0">
                <a:latin typeface="Cambria" pitchFamily="18" charset="0"/>
                <a:ea typeface="Cambria" pitchFamily="18" charset="0"/>
              </a:rPr>
              <a:t>      Pedigree  Coefficient, exercise, BMI, Age ,Sex ,</a:t>
            </a:r>
            <a:r>
              <a:rPr lang="en-US" altLang="en-US" sz="1800" b="1" dirty="0">
                <a:latin typeface="Cambria" pitchFamily="18" charset="0"/>
                <a:ea typeface="Cambria" pitchFamily="18" charset="0"/>
              </a:rPr>
              <a:t> Pregnancy ,Smoking ,Physical </a:t>
            </a:r>
            <a:r>
              <a:rPr lang="en-US" altLang="en-US" sz="1800" b="1" dirty="0" smtClean="0">
                <a:latin typeface="Cambria" pitchFamily="18" charset="0"/>
                <a:ea typeface="Cambria" pitchFamily="18" charset="0"/>
              </a:rPr>
              <a:t>activity</a:t>
            </a:r>
          </a:p>
          <a:p>
            <a:pPr marL="0" indent="0">
              <a:lnSpc>
                <a:spcPct val="150000"/>
              </a:lnSpc>
            </a:pPr>
            <a:r>
              <a:rPr lang="en-US" altLang="en-US" sz="1800" b="1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altLang="en-US" sz="1800" b="1" dirty="0" smtClean="0">
                <a:latin typeface="Cambria" pitchFamily="18" charset="0"/>
                <a:ea typeface="Cambria" pitchFamily="18" charset="0"/>
              </a:rPr>
              <a:t>     </a:t>
            </a:r>
            <a:r>
              <a:rPr lang="en-GB" b="1" dirty="0" smtClean="0">
                <a:latin typeface="Cambria" pitchFamily="18" charset="0"/>
                <a:ea typeface="Cambria" pitchFamily="18" charset="0"/>
              </a:rPr>
              <a:t>salt  content  in  the  diet , alcohol  consumption  per  day , Level  of  Stress ,</a:t>
            </a:r>
            <a:r>
              <a:rPr lang="en-GB" b="1" dirty="0">
                <a:latin typeface="Cambria" pitchFamily="18" charset="0"/>
                <a:ea typeface="Cambria" pitchFamily="18" charset="0"/>
              </a:rPr>
              <a:t> </a:t>
            </a:r>
            <a:r>
              <a:rPr lang="en-GB" b="1" dirty="0" smtClean="0">
                <a:latin typeface="Cambria" pitchFamily="18" charset="0"/>
                <a:ea typeface="Cambria" pitchFamily="18" charset="0"/>
              </a:rPr>
              <a:t>Chronic  kidney  disease ,</a:t>
            </a:r>
          </a:p>
          <a:p>
            <a:pPr marL="0" indent="0">
              <a:lnSpc>
                <a:spcPct val="150000"/>
              </a:lnSpc>
            </a:pPr>
            <a:r>
              <a:rPr lang="en-GB" b="1" dirty="0">
                <a:latin typeface="Cambria" pitchFamily="18" charset="0"/>
                <a:ea typeface="Cambria" pitchFamily="18" charset="0"/>
              </a:rPr>
              <a:t> </a:t>
            </a:r>
            <a:r>
              <a:rPr lang="en-GB" b="1" dirty="0" smtClean="0">
                <a:latin typeface="Cambria" pitchFamily="18" charset="0"/>
                <a:ea typeface="Cambria" pitchFamily="18" charset="0"/>
              </a:rPr>
              <a:t>      Adrenal  and  thyroid  disorders</a:t>
            </a:r>
            <a:r>
              <a:rPr lang="en-US" altLang="en-US" b="1" dirty="0">
                <a:latin typeface="Cambria" pitchFamily="18" charset="0"/>
                <a:ea typeface="Cambria" pitchFamily="18" charset="0"/>
              </a:rPr>
              <a:t> ).</a:t>
            </a:r>
            <a:endParaRPr lang="en-GB" b="1" dirty="0">
              <a:latin typeface="Cambria" pitchFamily="18" charset="0"/>
              <a:ea typeface="Cambria" pitchFamily="18" charset="0"/>
            </a:endParaRPr>
          </a:p>
          <a:p>
            <a:pPr marL="0" indent="0">
              <a:lnSpc>
                <a:spcPct val="150000"/>
              </a:lnSpc>
            </a:pPr>
            <a:endParaRPr lang="en-US" altLang="en-US" sz="1800" b="1" dirty="0" smtClean="0">
              <a:latin typeface="Cambria" pitchFamily="18" charset="0"/>
              <a:ea typeface="Cambria" pitchFamily="18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800" b="1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b="1" dirty="0">
                <a:latin typeface="Cambria" pitchFamily="18" charset="0"/>
                <a:ea typeface="Cambria" pitchFamily="18" charset="0"/>
              </a:rPr>
              <a:t>The body has mechanisms to alter or maintain blood pressure by specialized </a:t>
            </a:r>
            <a:endParaRPr lang="en-US" sz="18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lnSpc>
                <a:spcPct val="150000"/>
              </a:lnSpc>
            </a:pPr>
            <a:r>
              <a:rPr lang="en-US" sz="1800" b="1" dirty="0" smtClean="0">
                <a:latin typeface="Cambria" pitchFamily="18" charset="0"/>
                <a:ea typeface="Cambria" pitchFamily="18" charset="0"/>
              </a:rPr>
              <a:t>        nerve </a:t>
            </a:r>
            <a:r>
              <a:rPr lang="en-US" sz="1800" b="1" dirty="0">
                <a:latin typeface="Cambria" pitchFamily="18" charset="0"/>
                <a:ea typeface="Cambria" pitchFamily="18" charset="0"/>
              </a:rPr>
              <a:t>cells called baroreceptors</a:t>
            </a:r>
            <a:r>
              <a:rPr lang="en-US" sz="1800" b="1" dirty="0" smtClean="0">
                <a:latin typeface="Cambria" pitchFamily="18" charset="0"/>
                <a:ea typeface="Cambria" pitchFamily="18" charset="0"/>
              </a:rPr>
              <a:t>.</a:t>
            </a:r>
          </a:p>
          <a:p>
            <a:pPr marL="0" indent="0">
              <a:lnSpc>
                <a:spcPct val="150000"/>
              </a:lnSpc>
            </a:pPr>
            <a:r>
              <a:rPr lang="en-US" sz="1800" b="1" dirty="0"/>
              <a:t/>
            </a:r>
            <a:br>
              <a:rPr lang="en-US" sz="1800" b="1" dirty="0"/>
            </a:br>
            <a:endParaRPr lang="en-US" altLang="en-US" sz="1800" b="1" dirty="0" smtClean="0">
              <a:latin typeface="Cambria" pitchFamily="18" charset="0"/>
              <a:ea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altLang="en-US" sz="1800" b="1" dirty="0" smtClean="0">
              <a:latin typeface="Cambria" pitchFamily="18" charset="0"/>
              <a:ea typeface="Cambria" pitchFamily="18" charset="0"/>
            </a:endParaRPr>
          </a:p>
          <a:p>
            <a:pPr marL="0" indent="0"/>
            <a:r>
              <a:rPr lang="en-US" altLang="en-US" sz="1800" b="1" dirty="0" smtClean="0">
                <a:latin typeface="Cambria" pitchFamily="18" charset="0"/>
                <a:ea typeface="Cambria" pitchFamily="18" charset="0"/>
              </a:rPr>
              <a:t>       </a:t>
            </a:r>
            <a:endParaRPr lang="en-US" altLang="en-US" sz="1800" b="1" dirty="0">
              <a:latin typeface="Cambria" pitchFamily="18" charset="0"/>
              <a:ea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altLang="en-US" sz="1800" b="1" dirty="0">
              <a:latin typeface="Cambria" pitchFamily="18" charset="0"/>
              <a:ea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altLang="en-US" sz="1800" b="1" dirty="0">
              <a:latin typeface="Cambria" pitchFamily="18" charset="0"/>
              <a:ea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ko-KR" altLang="en-US" sz="1800" b="1" dirty="0">
              <a:latin typeface="Cambria" pitchFamily="18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22313" y="116632"/>
            <a:ext cx="7234237" cy="796925"/>
          </a:xfrm>
        </p:spPr>
        <p:txBody>
          <a:bodyPr/>
          <a:lstStyle/>
          <a:p>
            <a:pPr marL="285750" indent="-285750">
              <a:lnSpc>
                <a:spcPct val="150000"/>
              </a:lnSpc>
            </a:pPr>
            <a:r>
              <a:rPr lang="en-US" sz="2800" dirty="0" smtClean="0">
                <a:latin typeface="Cambria" pitchFamily="18" charset="0"/>
                <a:ea typeface="Cambria" pitchFamily="18" charset="0"/>
              </a:rPr>
              <a:t>                      Introduction</a:t>
            </a:r>
            <a:endParaRPr lang="en-US" sz="2800" dirty="0"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560840" cy="796908"/>
          </a:xfrm>
        </p:spPr>
        <p:txBody>
          <a:bodyPr/>
          <a:lstStyle/>
          <a:p>
            <a:pPr marL="285750" indent="-285750" algn="ctr">
              <a:lnSpc>
                <a:spcPct val="150000"/>
              </a:lnSpc>
            </a:pPr>
            <a:r>
              <a:rPr lang="en-US" sz="2800" dirty="0">
                <a:latin typeface="Cambria" pitchFamily="18" charset="0"/>
                <a:ea typeface="Cambria" pitchFamily="18" charset="0"/>
              </a:rPr>
              <a:t>What is blood pressure?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>
                <a:latin typeface="Elephant" pitchFamily="18" charset="0"/>
              </a:rPr>
              <a:t>Definition :-</a:t>
            </a:r>
          </a:p>
          <a:p>
            <a:endParaRPr lang="en-US" sz="3200" b="1" i="0" dirty="0" smtClean="0"/>
          </a:p>
          <a:p>
            <a:r>
              <a:rPr lang="en-US" sz="2400" b="1" dirty="0">
                <a:latin typeface="Cambria" pitchFamily="18" charset="0"/>
                <a:ea typeface="Cambria" pitchFamily="18" charset="0"/>
              </a:rPr>
              <a:t>blood </a:t>
            </a: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pressure is the force</a:t>
            </a:r>
          </a:p>
          <a:p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Exerted by the blood against the wall of blood vessel.</a:t>
            </a:r>
          </a:p>
          <a:p>
            <a:endParaRPr lang="en-US" sz="2400" b="1" dirty="0">
              <a:latin typeface="Cambria" pitchFamily="18" charset="0"/>
              <a:ea typeface="Cambria" pitchFamily="18" charset="0"/>
            </a:endParaRPr>
          </a:p>
          <a:p>
            <a:endParaRPr lang="en-US" sz="2400" b="1" dirty="0" smtClean="0">
              <a:latin typeface="Cambria" pitchFamily="18" charset="0"/>
              <a:ea typeface="Cambria" pitchFamily="18" charset="0"/>
            </a:endParaRP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ar-LB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3276600"/>
            <a:ext cx="4038600" cy="2255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00" y="3276600"/>
            <a:ext cx="4208463" cy="2255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407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>
                <a:latin typeface="Cambria" pitchFamily="18" charset="0"/>
                <a:ea typeface="Cambria" pitchFamily="18" charset="0"/>
              </a:rPr>
              <a:t>What is blood pressure?</a:t>
            </a:r>
            <a:endParaRPr lang="ar-L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76867"/>
            <a:ext cx="8712968" cy="4861277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Cambria" pitchFamily="18" charset="0"/>
                <a:ea typeface="Cambria" pitchFamily="18" charset="0"/>
              </a:rPr>
              <a:t>Top number (systolic)</a:t>
            </a:r>
          </a:p>
          <a:p>
            <a:r>
              <a:rPr lang="en-US" sz="1800" b="1" dirty="0">
                <a:latin typeface="Cambria" pitchFamily="18" charset="0"/>
                <a:ea typeface="Cambria" pitchFamily="18" charset="0"/>
              </a:rPr>
              <a:t>-measures the force of blood on arteries when the heart </a:t>
            </a:r>
            <a:r>
              <a:rPr lang="en-US" sz="1800" b="1" dirty="0" smtClean="0">
                <a:latin typeface="Cambria" pitchFamily="18" charset="0"/>
                <a:ea typeface="Cambria" pitchFamily="18" charset="0"/>
              </a:rPr>
              <a:t>beats</a:t>
            </a:r>
          </a:p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Cambria" pitchFamily="18" charset="0"/>
                <a:ea typeface="Cambria" pitchFamily="18" charset="0"/>
              </a:rPr>
              <a:t>120</a:t>
            </a:r>
            <a:r>
              <a:rPr lang="en-US" sz="1800" b="1" dirty="0" smtClean="0">
                <a:latin typeface="Cambria" pitchFamily="18" charset="0"/>
                <a:ea typeface="Cambria" pitchFamily="18" charset="0"/>
              </a:rPr>
              <a:t>/</a:t>
            </a:r>
            <a:r>
              <a:rPr lang="en-US" sz="1800" b="1" dirty="0" smtClean="0">
                <a:solidFill>
                  <a:srgbClr val="298947"/>
                </a:solidFill>
                <a:latin typeface="Cambria" pitchFamily="18" charset="0"/>
                <a:ea typeface="Cambria" pitchFamily="18" charset="0"/>
              </a:rPr>
              <a:t>80</a:t>
            </a:r>
            <a:endParaRPr lang="en-US" sz="1800" b="1" dirty="0">
              <a:solidFill>
                <a:srgbClr val="298947"/>
              </a:solidFill>
              <a:latin typeface="Cambria" pitchFamily="18" charset="0"/>
              <a:ea typeface="Cambria" pitchFamily="18" charset="0"/>
            </a:endParaRPr>
          </a:p>
          <a:p>
            <a:r>
              <a:rPr lang="en-US" sz="1800" b="1" dirty="0">
                <a:latin typeface="Cambria" pitchFamily="18" charset="0"/>
                <a:ea typeface="Cambria" pitchFamily="18" charset="0"/>
              </a:rPr>
              <a:t>Bottom number (diastolic)</a:t>
            </a:r>
          </a:p>
          <a:p>
            <a:r>
              <a:rPr lang="en-US" sz="1800" b="1" dirty="0">
                <a:latin typeface="Cambria" pitchFamily="18" charset="0"/>
                <a:ea typeface="Cambria" pitchFamily="18" charset="0"/>
              </a:rPr>
              <a:t>- measures force of blood on arteries between beats</a:t>
            </a:r>
          </a:p>
          <a:p>
            <a:endParaRPr lang="ar-LB" sz="2400" b="1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82225"/>
            <a:ext cx="4413628" cy="36724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9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488832" cy="796908"/>
          </a:xfrm>
        </p:spPr>
        <p:txBody>
          <a:bodyPr/>
          <a:lstStyle/>
          <a:p>
            <a:pPr marL="285750" indent="-285750" algn="ctr">
              <a:lnSpc>
                <a:spcPct val="150000"/>
              </a:lnSpc>
            </a:pPr>
            <a:r>
              <a:rPr lang="en-US" sz="2800" dirty="0">
                <a:latin typeface="Cambria" pitchFamily="18" charset="0"/>
                <a:ea typeface="Cambria" pitchFamily="18" charset="0"/>
              </a:rPr>
              <a:t>Ways to Measure Blood Pressure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altLang="en-US" b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3 </a:t>
            </a:r>
            <a:r>
              <a:rPr lang="en-US" altLang="en-US" b="1" dirty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Ways to Measure Blood </a:t>
            </a:r>
            <a:r>
              <a:rPr lang="en-US" altLang="en-US" b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Pressure</a:t>
            </a:r>
          </a:p>
          <a:p>
            <a:endParaRPr lang="en-US" altLang="en-US" b="1" dirty="0">
              <a:solidFill>
                <a:schemeClr val="tx2"/>
              </a:solidFill>
            </a:endParaRPr>
          </a:p>
          <a:p>
            <a:endParaRPr lang="en-US" altLang="en-US" b="1" dirty="0" smtClean="0">
              <a:solidFill>
                <a:schemeClr val="tx2"/>
              </a:solidFill>
            </a:endParaRPr>
          </a:p>
          <a:p>
            <a:endParaRPr lang="en-US" altLang="en-US" b="1" dirty="0">
              <a:solidFill>
                <a:schemeClr val="tx2"/>
              </a:solidFill>
            </a:endParaRPr>
          </a:p>
          <a:p>
            <a:endParaRPr lang="en-US" altLang="en-US" b="1" dirty="0" smtClean="0">
              <a:solidFill>
                <a:schemeClr val="tx2"/>
              </a:solidFill>
            </a:endParaRPr>
          </a:p>
          <a:p>
            <a:endParaRPr lang="en-US" altLang="en-US" b="1" dirty="0">
              <a:solidFill>
                <a:schemeClr val="tx2"/>
              </a:solidFill>
            </a:endParaRPr>
          </a:p>
          <a:p>
            <a:endParaRPr lang="ar-LB" dirty="0"/>
          </a:p>
        </p:txBody>
      </p:sp>
      <p:pic>
        <p:nvPicPr>
          <p:cNvPr id="4" name="Picture 9" descr="http://www.sunsetvideo.org/Blood-pressure-cuff.jpg"/>
          <p:cNvPicPr>
            <a:picLocks noChangeAspect="1" noChangeArrowheads="1"/>
          </p:cNvPicPr>
          <p:nvPr/>
        </p:nvPicPr>
        <p:blipFill>
          <a:blip r:embed="rId2"/>
          <a:srcRect r="33127" b="8050"/>
          <a:stretch>
            <a:fillRect/>
          </a:stretch>
        </p:blipFill>
        <p:spPr bwMode="auto">
          <a:xfrm>
            <a:off x="395536" y="1792941"/>
            <a:ext cx="2660073" cy="243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7" descr="http://www.heartratemonitor.co.uk/blood_pressure_monito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5856" y="1772749"/>
            <a:ext cx="2687508" cy="243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11" descr="http://www.inventionchannel.com/product/images/1246A-v-s1.jpg"/>
          <p:cNvPicPr>
            <a:picLocks noChangeAspect="1" noChangeArrowheads="1"/>
          </p:cNvPicPr>
          <p:nvPr/>
        </p:nvPicPr>
        <p:blipFill>
          <a:blip r:embed="rId4"/>
          <a:srcRect b="14734"/>
          <a:stretch>
            <a:fillRect/>
          </a:stretch>
        </p:blipFill>
        <p:spPr bwMode="auto">
          <a:xfrm>
            <a:off x="6156176" y="1772689"/>
            <a:ext cx="2516632" cy="24384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395536" y="4797152"/>
            <a:ext cx="244827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endParaRPr lang="en-US" b="1" dirty="0" smtClean="0">
              <a:solidFill>
                <a:srgbClr val="00BBBD"/>
              </a:solidFill>
              <a:latin typeface="Arial Rounded MT Bold" pitchFamily="34" charset="0"/>
            </a:endParaRPr>
          </a:p>
          <a:p>
            <a:pPr algn="ctr"/>
            <a:r>
              <a:rPr lang="en-US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Aneroid </a:t>
            </a:r>
            <a:r>
              <a:rPr lang="en-US" b="1" i="1" dirty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Monitor </a:t>
            </a:r>
          </a:p>
          <a:p>
            <a:endParaRPr lang="ar-LB" dirty="0"/>
          </a:p>
        </p:txBody>
      </p:sp>
      <p:sp>
        <p:nvSpPr>
          <p:cNvPr id="9" name="TextBox 8"/>
          <p:cNvSpPr txBox="1"/>
          <p:nvPr/>
        </p:nvSpPr>
        <p:spPr>
          <a:xfrm>
            <a:off x="6372200" y="4797152"/>
            <a:ext cx="259228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en-US" b="1" dirty="0" smtClean="0"/>
          </a:p>
          <a:p>
            <a:r>
              <a:rPr lang="en-US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Finger/Wrist </a:t>
            </a:r>
            <a:r>
              <a:rPr lang="en-US" b="1" i="1" dirty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Monitor </a:t>
            </a:r>
          </a:p>
          <a:p>
            <a:endParaRPr lang="ar-LB" dirty="0"/>
          </a:p>
        </p:txBody>
      </p:sp>
      <p:sp>
        <p:nvSpPr>
          <p:cNvPr id="11" name="TextBox 10"/>
          <p:cNvSpPr txBox="1"/>
          <p:nvPr/>
        </p:nvSpPr>
        <p:spPr>
          <a:xfrm>
            <a:off x="3179450" y="5074151"/>
            <a:ext cx="28803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i="1" dirty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Digital Monitor </a:t>
            </a:r>
          </a:p>
        </p:txBody>
      </p:sp>
    </p:spTree>
    <p:extLst>
      <p:ext uri="{BB962C8B-B14F-4D97-AF65-F5344CB8AC3E}">
        <p14:creationId xmlns:p14="http://schemas.microsoft.com/office/powerpoint/2010/main" val="272554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800" dirty="0" smtClean="0">
                <a:latin typeface="Cambria" pitchFamily="18" charset="0"/>
                <a:ea typeface="Cambria" pitchFamily="18" charset="0"/>
              </a:rPr>
              <a:t/>
            </a:r>
            <a:br>
              <a:rPr lang="en-US" sz="2800" dirty="0" smtClean="0">
                <a:latin typeface="Cambria" pitchFamily="18" charset="0"/>
                <a:ea typeface="Cambria" pitchFamily="18" charset="0"/>
              </a:rPr>
            </a:br>
            <a:r>
              <a:rPr lang="en-US" sz="2800" dirty="0" smtClean="0">
                <a:latin typeface="Cambria" pitchFamily="18" charset="0"/>
                <a:ea typeface="Cambria" pitchFamily="18" charset="0"/>
              </a:rPr>
              <a:t>Dataset</a:t>
            </a:r>
            <a:r>
              <a:rPr lang="en-US" sz="2800" dirty="0">
                <a:latin typeface="Cambria" pitchFamily="18" charset="0"/>
                <a:ea typeface="Cambria" pitchFamily="18" charset="0"/>
              </a:rPr>
              <a:t/>
            </a:r>
            <a:br>
              <a:rPr lang="en-US" sz="2800" dirty="0">
                <a:latin typeface="Cambria" pitchFamily="18" charset="0"/>
                <a:ea typeface="Cambria" pitchFamily="18" charset="0"/>
              </a:rPr>
            </a:br>
            <a:endParaRPr lang="ar-L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50000"/>
              </a:lnSpc>
            </a:pPr>
            <a:r>
              <a:rPr lang="en-US" sz="1800" b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Dataset </a:t>
            </a:r>
            <a:r>
              <a:rPr lang="en-US" sz="1800" b="1" dirty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link </a:t>
            </a:r>
            <a:r>
              <a:rPr lang="en-US" sz="1800" b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: </a:t>
            </a:r>
            <a:r>
              <a:rPr lang="en-US" sz="1800" b="1" u="sng" dirty="0" smtClean="0">
                <a:solidFill>
                  <a:srgbClr val="0F6EE7"/>
                </a:solidFill>
                <a:latin typeface="Cambria" pitchFamily="18" charset="0"/>
                <a:ea typeface="Cambria" pitchFamily="18" charset="0"/>
              </a:rPr>
              <a:t>https</a:t>
            </a:r>
            <a:r>
              <a:rPr lang="en-US" sz="1800" b="1" u="sng" dirty="0">
                <a:solidFill>
                  <a:srgbClr val="0F6EE7"/>
                </a:solidFill>
                <a:latin typeface="Cambria" pitchFamily="18" charset="0"/>
                <a:ea typeface="Cambria" pitchFamily="18" charset="0"/>
              </a:rPr>
              <a:t>://</a:t>
            </a:r>
            <a:r>
              <a:rPr lang="en-US" sz="1800" b="1" u="sng" dirty="0" smtClean="0">
                <a:solidFill>
                  <a:srgbClr val="0F6EE7"/>
                </a:solidFill>
                <a:latin typeface="Cambria" pitchFamily="18" charset="0"/>
                <a:ea typeface="Cambria" pitchFamily="18" charset="0"/>
              </a:rPr>
              <a:t>www.kaggle.com/pavanbodanki/blood-press</a:t>
            </a:r>
          </a:p>
          <a:p>
            <a:pPr marL="0" indent="0" algn="ctr">
              <a:lnSpc>
                <a:spcPct val="150000"/>
              </a:lnSpc>
            </a:pPr>
            <a:endParaRPr lang="en-US" sz="1800" b="1" dirty="0" smtClean="0">
              <a:solidFill>
                <a:srgbClr val="0070C0"/>
              </a:solidFill>
              <a:latin typeface="Cambria" pitchFamily="18" charset="0"/>
              <a:ea typeface="Cambria" pitchFamily="18" charset="0"/>
            </a:endParaRPr>
          </a:p>
          <a:p>
            <a:pPr marL="0" indent="0">
              <a:lnSpc>
                <a:spcPct val="150000"/>
              </a:lnSpc>
            </a:pPr>
            <a:r>
              <a:rPr lang="en-US" sz="1800" b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en-US" sz="1800" b="1" dirty="0">
              <a:solidFill>
                <a:srgbClr val="00BBBD"/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" y="1967947"/>
            <a:ext cx="9144000" cy="1611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2"/>
          <a:stretch/>
        </p:blipFill>
        <p:spPr>
          <a:xfrm>
            <a:off x="683568" y="4249299"/>
            <a:ext cx="7618662" cy="1472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475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8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800" dirty="0" smtClean="0">
                <a:latin typeface="Cambria" pitchFamily="18" charset="0"/>
                <a:ea typeface="Cambria" pitchFamily="18" charset="0"/>
              </a:rPr>
              <a:t/>
            </a:r>
            <a:br>
              <a:rPr lang="en-US" sz="2800" dirty="0" smtClean="0">
                <a:latin typeface="Cambria" pitchFamily="18" charset="0"/>
                <a:ea typeface="Cambria" pitchFamily="18" charset="0"/>
              </a:rPr>
            </a:br>
            <a:r>
              <a:rPr lang="en-US" sz="2800" dirty="0" smtClean="0">
                <a:latin typeface="Cambria" pitchFamily="18" charset="0"/>
                <a:ea typeface="Cambria" pitchFamily="18" charset="0"/>
              </a:rPr>
              <a:t>Methods</a:t>
            </a:r>
            <a:r>
              <a:rPr lang="en-US" sz="2800" dirty="0">
                <a:latin typeface="Cambria" pitchFamily="18" charset="0"/>
                <a:ea typeface="Cambria" pitchFamily="18" charset="0"/>
              </a:rPr>
              <a:t/>
            </a:r>
            <a:br>
              <a:rPr lang="en-US" sz="2800" dirty="0">
                <a:latin typeface="Cambria" pitchFamily="18" charset="0"/>
                <a:ea typeface="Cambria" pitchFamily="18" charset="0"/>
              </a:rPr>
            </a:br>
            <a:endParaRPr lang="ar-LB" dirty="0"/>
          </a:p>
        </p:txBody>
      </p:sp>
      <p:sp>
        <p:nvSpPr>
          <p:cNvPr id="67" name="Rectangle 66"/>
          <p:cNvSpPr/>
          <p:nvPr/>
        </p:nvSpPr>
        <p:spPr>
          <a:xfrm>
            <a:off x="244966" y="1159032"/>
            <a:ext cx="2160240" cy="720080"/>
          </a:xfrm>
          <a:prstGeom prst="rect">
            <a:avLst/>
          </a:prstGeom>
          <a:solidFill>
            <a:schemeClr val="bg1"/>
          </a:solidFill>
          <a:ln>
            <a:solidFill>
              <a:srgbClr val="00B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AU" sz="1600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Row Data</a:t>
            </a:r>
            <a:endParaRPr lang="ar-LB" sz="1600" b="1" i="1" dirty="0">
              <a:solidFill>
                <a:srgbClr val="00BBBD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51520" y="2708920"/>
            <a:ext cx="2160240" cy="720080"/>
          </a:xfrm>
          <a:prstGeom prst="rect">
            <a:avLst/>
          </a:prstGeom>
          <a:solidFill>
            <a:schemeClr val="bg1"/>
          </a:solidFill>
          <a:ln>
            <a:solidFill>
              <a:srgbClr val="00B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1600" b="1" i="1" dirty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Feature Scaling</a:t>
            </a:r>
            <a:endParaRPr lang="en-US" sz="1600" b="1" i="1" dirty="0">
              <a:solidFill>
                <a:srgbClr val="00BBBD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724128" y="1124744"/>
            <a:ext cx="2232248" cy="754368"/>
          </a:xfrm>
          <a:prstGeom prst="rect">
            <a:avLst/>
          </a:prstGeom>
          <a:solidFill>
            <a:schemeClr val="bg1"/>
          </a:solidFill>
          <a:ln>
            <a:solidFill>
              <a:srgbClr val="00B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600" b="1" i="1" dirty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Splitting the data into (train - validation </a:t>
            </a:r>
            <a:r>
              <a:rPr lang="en-US" sz="1600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– </a:t>
            </a:r>
          </a:p>
          <a:p>
            <a:r>
              <a:rPr lang="en-US" sz="1600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test</a:t>
            </a:r>
            <a:r>
              <a:rPr lang="en-US" sz="1600" b="1" i="1" dirty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)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012976" y="1124744"/>
            <a:ext cx="2160240" cy="754368"/>
          </a:xfrm>
          <a:prstGeom prst="rect">
            <a:avLst/>
          </a:prstGeom>
          <a:solidFill>
            <a:schemeClr val="bg1"/>
          </a:solidFill>
          <a:ln>
            <a:solidFill>
              <a:srgbClr val="00B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GB" b="1" dirty="0" smtClean="0">
              <a:solidFill>
                <a:srgbClr val="00BBBD"/>
              </a:solidFill>
            </a:endParaRPr>
          </a:p>
          <a:p>
            <a:pPr algn="ctr"/>
            <a:r>
              <a:rPr lang="en-GB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Data </a:t>
            </a:r>
            <a:r>
              <a:rPr lang="en-GB" sz="1600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Pre-processing</a:t>
            </a:r>
            <a:endParaRPr lang="en-GB" sz="1600" b="1" i="1" dirty="0">
              <a:solidFill>
                <a:srgbClr val="00BBBD"/>
              </a:solidFill>
              <a:latin typeface="Cambria" pitchFamily="18" charset="0"/>
              <a:ea typeface="Cambria" pitchFamily="18" charset="0"/>
            </a:endParaRPr>
          </a:p>
          <a:p>
            <a:endParaRPr lang="ar-LB" dirty="0">
              <a:solidFill>
                <a:srgbClr val="00BBBD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211960" y="2551042"/>
            <a:ext cx="3391264" cy="3196076"/>
          </a:xfrm>
          <a:prstGeom prst="rect">
            <a:avLst/>
          </a:prstGeom>
          <a:solidFill>
            <a:schemeClr val="bg1"/>
          </a:solidFill>
          <a:ln>
            <a:solidFill>
              <a:srgbClr val="00B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fontAlgn="ctr"/>
            <a:endParaRPr lang="en-US" b="1" i="1" dirty="0" smtClean="0">
              <a:solidFill>
                <a:srgbClr val="00BBBD"/>
              </a:solidFill>
              <a:latin typeface="Cambria" pitchFamily="18" charset="0"/>
              <a:ea typeface="Cambria" pitchFamily="18" charset="0"/>
            </a:endParaRPr>
          </a:p>
          <a:p>
            <a:pPr algn="l" fontAlgn="ctr"/>
            <a:r>
              <a:rPr lang="en-US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Use these models</a:t>
            </a:r>
          </a:p>
          <a:p>
            <a:pPr algn="l" fontAlgn="ctr"/>
            <a:r>
              <a:rPr lang="en-US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(Gradient Boosting</a:t>
            </a:r>
          </a:p>
          <a:p>
            <a:pPr algn="l" fontAlgn="ctr"/>
            <a:r>
              <a:rPr lang="en-US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Adaptive Boosting</a:t>
            </a:r>
          </a:p>
          <a:p>
            <a:pPr algn="l" fontAlgn="ctr"/>
            <a:r>
              <a:rPr lang="en-US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Random Forest</a:t>
            </a:r>
          </a:p>
          <a:p>
            <a:pPr algn="l" fontAlgn="ctr"/>
            <a:r>
              <a:rPr lang="en-US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Naive Bayes</a:t>
            </a:r>
          </a:p>
          <a:p>
            <a:pPr algn="l" fontAlgn="ctr"/>
            <a:r>
              <a:rPr lang="en-US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Decision Tree</a:t>
            </a:r>
          </a:p>
          <a:p>
            <a:pPr algn="l" fontAlgn="ctr"/>
            <a:r>
              <a:rPr lang="en-US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SVC</a:t>
            </a:r>
          </a:p>
          <a:p>
            <a:pPr algn="l" fontAlgn="ctr"/>
            <a:r>
              <a:rPr lang="en-US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Extra Trees</a:t>
            </a:r>
          </a:p>
          <a:p>
            <a:pPr algn="l" fontAlgn="ctr"/>
            <a:r>
              <a:rPr lang="en-US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Voting</a:t>
            </a:r>
          </a:p>
          <a:p>
            <a:pPr algn="l" fontAlgn="ctr"/>
            <a:r>
              <a:rPr lang="en-US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Bagging</a:t>
            </a:r>
          </a:p>
          <a:p>
            <a:pPr algn="l" fontAlgn="ctr"/>
            <a:r>
              <a:rPr lang="en-US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Logistic Regression)</a:t>
            </a:r>
          </a:p>
          <a:p>
            <a:pPr algn="l" fontAlgn="ctr"/>
            <a:r>
              <a:rPr lang="en-US" sz="1600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   </a:t>
            </a:r>
          </a:p>
          <a:p>
            <a:pPr algn="l" fontAlgn="ctr"/>
            <a:endParaRPr lang="en-US" sz="1400" b="1" i="1" dirty="0">
              <a:solidFill>
                <a:srgbClr val="00BBBD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51520" y="5015636"/>
            <a:ext cx="2532856" cy="578526"/>
          </a:xfrm>
          <a:prstGeom prst="rect">
            <a:avLst/>
          </a:prstGeom>
          <a:solidFill>
            <a:schemeClr val="bg1"/>
          </a:solidFill>
          <a:ln>
            <a:solidFill>
              <a:srgbClr val="00B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GB" b="1" dirty="0" smtClean="0">
                <a:solidFill>
                  <a:srgbClr val="00BBBD"/>
                </a:solidFill>
              </a:rPr>
              <a:t>  </a:t>
            </a:r>
          </a:p>
          <a:p>
            <a:pPr algn="ctr"/>
            <a:r>
              <a:rPr lang="en-GB" b="1" dirty="0" smtClean="0">
                <a:solidFill>
                  <a:srgbClr val="00BBBD"/>
                </a:solidFill>
              </a:rPr>
              <a:t> </a:t>
            </a:r>
          </a:p>
          <a:p>
            <a:pPr algn="ctr"/>
            <a:r>
              <a:rPr lang="en-GB" sz="1600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Comparing </a:t>
            </a:r>
            <a:r>
              <a:rPr lang="en-GB" sz="1600" b="1" i="1" dirty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results</a:t>
            </a:r>
          </a:p>
          <a:p>
            <a:pPr algn="ctr"/>
            <a:endParaRPr lang="en-GB" b="1" dirty="0">
              <a:solidFill>
                <a:srgbClr val="00BBBD"/>
              </a:solidFill>
            </a:endParaRPr>
          </a:p>
          <a:p>
            <a:endParaRPr lang="en-GB" b="1" dirty="0">
              <a:solidFill>
                <a:srgbClr val="00BBBD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07505" y="6021288"/>
            <a:ext cx="2592288" cy="720080"/>
          </a:xfrm>
          <a:prstGeom prst="rect">
            <a:avLst/>
          </a:prstGeom>
          <a:solidFill>
            <a:schemeClr val="bg1"/>
          </a:solidFill>
          <a:ln>
            <a:solidFill>
              <a:srgbClr val="00B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GB" b="1" dirty="0" smtClean="0">
                <a:solidFill>
                  <a:srgbClr val="00BBBD"/>
                </a:solidFill>
              </a:rPr>
              <a:t>  </a:t>
            </a:r>
          </a:p>
          <a:p>
            <a:pPr algn="l"/>
            <a:r>
              <a:rPr lang="en-US" sz="1600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Testing by the best model</a:t>
            </a:r>
          </a:p>
          <a:p>
            <a:pPr algn="l"/>
            <a:r>
              <a:rPr lang="en-US" sz="1600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 </a:t>
            </a:r>
          </a:p>
          <a:p>
            <a:endParaRPr lang="en-GB" b="1" dirty="0" smtClean="0">
              <a:solidFill>
                <a:srgbClr val="00BBBD"/>
              </a:solidFill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2405206" y="1600256"/>
            <a:ext cx="607770" cy="0"/>
          </a:xfrm>
          <a:prstGeom prst="straightConnector1">
            <a:avLst/>
          </a:prstGeom>
          <a:ln>
            <a:solidFill>
              <a:srgbClr val="00BBBD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5208530" y="1490531"/>
            <a:ext cx="535632" cy="22793"/>
          </a:xfrm>
          <a:prstGeom prst="straightConnector1">
            <a:avLst/>
          </a:prstGeom>
          <a:ln>
            <a:solidFill>
              <a:srgbClr val="00BBBD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2411760" y="3068960"/>
            <a:ext cx="1793646" cy="0"/>
          </a:xfrm>
          <a:prstGeom prst="straightConnector1">
            <a:avLst/>
          </a:prstGeom>
          <a:ln>
            <a:solidFill>
              <a:srgbClr val="00BBBD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9" idx="3"/>
          </p:cNvCxnSpPr>
          <p:nvPr/>
        </p:nvCxnSpPr>
        <p:spPr>
          <a:xfrm flipV="1">
            <a:off x="7956376" y="1490531"/>
            <a:ext cx="648072" cy="11397"/>
          </a:xfrm>
          <a:prstGeom prst="line">
            <a:avLst/>
          </a:prstGeom>
          <a:ln>
            <a:solidFill>
              <a:srgbClr val="00BBBD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405206" y="4581128"/>
            <a:ext cx="1800200" cy="0"/>
          </a:xfrm>
          <a:prstGeom prst="line">
            <a:avLst/>
          </a:prstGeom>
          <a:ln>
            <a:solidFill>
              <a:srgbClr val="00BBBD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604448" y="1490531"/>
            <a:ext cx="24462" cy="625836"/>
          </a:xfrm>
          <a:prstGeom prst="line">
            <a:avLst/>
          </a:prstGeom>
          <a:ln>
            <a:solidFill>
              <a:srgbClr val="00BBBD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1779421" y="2115431"/>
            <a:ext cx="6849489" cy="20822"/>
          </a:xfrm>
          <a:prstGeom prst="line">
            <a:avLst/>
          </a:prstGeom>
          <a:ln>
            <a:solidFill>
              <a:srgbClr val="00BBBD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1511224" y="5594163"/>
            <a:ext cx="6724" cy="376808"/>
          </a:xfrm>
          <a:prstGeom prst="straightConnector1">
            <a:avLst/>
          </a:prstGeom>
          <a:ln>
            <a:solidFill>
              <a:srgbClr val="00BBBD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405206" y="4581128"/>
            <a:ext cx="6554" cy="434508"/>
          </a:xfrm>
          <a:prstGeom prst="straightConnector1">
            <a:avLst/>
          </a:prstGeom>
          <a:ln>
            <a:solidFill>
              <a:srgbClr val="00BBBD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1779421" y="2136253"/>
            <a:ext cx="0" cy="572667"/>
          </a:xfrm>
          <a:prstGeom prst="straightConnector1">
            <a:avLst/>
          </a:prstGeom>
          <a:ln>
            <a:solidFill>
              <a:srgbClr val="00BBBD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779912" y="6021288"/>
            <a:ext cx="2592288" cy="720080"/>
          </a:xfrm>
          <a:prstGeom prst="rect">
            <a:avLst/>
          </a:prstGeom>
          <a:solidFill>
            <a:schemeClr val="bg1"/>
          </a:solidFill>
          <a:ln>
            <a:solidFill>
              <a:srgbClr val="00B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GB" b="1" dirty="0" smtClean="0">
                <a:solidFill>
                  <a:srgbClr val="00BBBD"/>
                </a:solidFill>
              </a:rPr>
              <a:t>  </a:t>
            </a:r>
          </a:p>
          <a:p>
            <a:pPr algn="ctr"/>
            <a:r>
              <a:rPr lang="en-US" sz="1600" b="1" i="1" dirty="0" smtClean="0">
                <a:solidFill>
                  <a:srgbClr val="00BBBD"/>
                </a:solidFill>
                <a:latin typeface="Cambria" pitchFamily="18" charset="0"/>
                <a:ea typeface="Cambria" pitchFamily="18" charset="0"/>
              </a:rPr>
              <a:t>Save model </a:t>
            </a:r>
            <a:endParaRPr lang="en-US" sz="1600" b="1" i="1" dirty="0" smtClean="0">
              <a:solidFill>
                <a:srgbClr val="00BBBD"/>
              </a:solidFill>
              <a:latin typeface="Cambria" pitchFamily="18" charset="0"/>
              <a:ea typeface="Cambria" pitchFamily="18" charset="0"/>
            </a:endParaRPr>
          </a:p>
          <a:p>
            <a:endParaRPr lang="en-GB" b="1" dirty="0" smtClean="0">
              <a:solidFill>
                <a:srgbClr val="00BBBD"/>
              </a:solidFill>
            </a:endParaRPr>
          </a:p>
        </p:txBody>
      </p:sp>
      <p:cxnSp>
        <p:nvCxnSpPr>
          <p:cNvPr id="21" name="Straight Arrow Connector 20"/>
          <p:cNvCxnSpPr>
            <a:stCxn id="75" idx="3"/>
          </p:cNvCxnSpPr>
          <p:nvPr/>
        </p:nvCxnSpPr>
        <p:spPr>
          <a:xfrm>
            <a:off x="2699793" y="6381328"/>
            <a:ext cx="1080119" cy="0"/>
          </a:xfrm>
          <a:prstGeom prst="straightConnector1">
            <a:avLst/>
          </a:prstGeom>
          <a:ln>
            <a:solidFill>
              <a:srgbClr val="00BBBD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16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285750" indent="-285750" algn="ctr">
              <a:lnSpc>
                <a:spcPct val="150000"/>
              </a:lnSpc>
            </a:pPr>
            <a:r>
              <a:rPr lang="en-US" sz="2800" dirty="0" smtClean="0">
                <a:latin typeface="Cambria" pitchFamily="18" charset="0"/>
                <a:ea typeface="Cambria" pitchFamily="18" charset="0"/>
              </a:rPr>
              <a:t/>
            </a:r>
            <a:br>
              <a:rPr lang="en-US" sz="2800" dirty="0" smtClean="0">
                <a:latin typeface="Cambria" pitchFamily="18" charset="0"/>
                <a:ea typeface="Cambria" pitchFamily="18" charset="0"/>
              </a:rPr>
            </a:br>
            <a:r>
              <a:rPr lang="en-US" sz="2800" dirty="0" smtClean="0">
                <a:latin typeface="Cambria" pitchFamily="18" charset="0"/>
                <a:ea typeface="Cambria" pitchFamily="18" charset="0"/>
              </a:rPr>
              <a:t>Results</a:t>
            </a:r>
            <a:r>
              <a:rPr lang="en-US" sz="2800" dirty="0">
                <a:latin typeface="Cambria" pitchFamily="18" charset="0"/>
                <a:ea typeface="Cambria" pitchFamily="18" charset="0"/>
              </a:rPr>
              <a:t/>
            </a:r>
            <a:br>
              <a:rPr lang="en-US" sz="2800" dirty="0">
                <a:latin typeface="Cambria" pitchFamily="18" charset="0"/>
                <a:ea typeface="Cambria" pitchFamily="18" charset="0"/>
              </a:rPr>
            </a:br>
            <a:endParaRPr lang="en-US" sz="2800" b="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340768"/>
            <a:ext cx="777686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en-GB" b="1" dirty="0" smtClean="0">
              <a:solidFill>
                <a:srgbClr val="00BBBD"/>
              </a:solidFill>
            </a:endParaRPr>
          </a:p>
          <a:p>
            <a:endParaRPr lang="en-GB" b="1" dirty="0">
              <a:solidFill>
                <a:srgbClr val="00BBBD"/>
              </a:solidFill>
            </a:endParaRPr>
          </a:p>
          <a:p>
            <a:endParaRPr lang="ar-LB" dirty="0"/>
          </a:p>
        </p:txBody>
      </p:sp>
      <p:pic>
        <p:nvPicPr>
          <p:cNvPr id="3" name="Picture 2" descr="C:\Users\dream\Desktop\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0768"/>
            <a:ext cx="6624736" cy="49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34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11667</TotalTime>
  <Words>405</Words>
  <Application>Microsoft Office PowerPoint</Application>
  <PresentationFormat>On-screen Show (4:3)</PresentationFormat>
  <Paragraphs>115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Cambria</vt:lpstr>
      <vt:lpstr>Wingdings</vt:lpstr>
      <vt:lpstr>굴림체</vt:lpstr>
      <vt:lpstr>Elephant</vt:lpstr>
      <vt:lpstr>Calibri</vt:lpstr>
      <vt:lpstr>Arial Rounded MT Bold</vt:lpstr>
      <vt:lpstr>Calibri Light</vt:lpstr>
      <vt:lpstr>Algerian</vt:lpstr>
      <vt:lpstr>Malgun Gothic</vt:lpstr>
      <vt:lpstr>Office 테마</vt:lpstr>
      <vt:lpstr>Blood Pressure  Detection</vt:lpstr>
      <vt:lpstr>PowerPoint Presentation</vt:lpstr>
      <vt:lpstr>                      Introduction</vt:lpstr>
      <vt:lpstr>What is blood pressure?</vt:lpstr>
      <vt:lpstr>What is blood pressure?</vt:lpstr>
      <vt:lpstr>Ways to Measure Blood Pressure</vt:lpstr>
      <vt:lpstr> Dataset </vt:lpstr>
      <vt:lpstr> Methods </vt:lpstr>
      <vt:lpstr> Results </vt:lpstr>
      <vt:lpstr> Results </vt:lpstr>
      <vt:lpstr> Results </vt:lpstr>
      <vt:lpstr> Conclusion </vt:lpstr>
      <vt:lpstr>References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dream</cp:lastModifiedBy>
  <cp:revision>31</cp:revision>
  <dcterms:created xsi:type="dcterms:W3CDTF">2010-02-01T08:03:16Z</dcterms:created>
  <dcterms:modified xsi:type="dcterms:W3CDTF">2021-07-03T11:56:14Z</dcterms:modified>
  <cp:category>www.slidemembers.com</cp:category>
</cp:coreProperties>
</file>